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60"/>
  </p:notesMasterIdLst>
  <p:sldIdLst>
    <p:sldId id="2147472486" r:id="rId2"/>
    <p:sldId id="258" r:id="rId3"/>
    <p:sldId id="2147472487" r:id="rId4"/>
    <p:sldId id="262" r:id="rId5"/>
    <p:sldId id="263" r:id="rId6"/>
    <p:sldId id="264" r:id="rId7"/>
    <p:sldId id="750" r:id="rId8"/>
    <p:sldId id="588" r:id="rId9"/>
    <p:sldId id="589" r:id="rId10"/>
    <p:sldId id="590" r:id="rId11"/>
    <p:sldId id="591" r:id="rId12"/>
    <p:sldId id="592" r:id="rId13"/>
    <p:sldId id="593" r:id="rId14"/>
    <p:sldId id="594" r:id="rId15"/>
    <p:sldId id="595" r:id="rId16"/>
    <p:sldId id="596" r:id="rId17"/>
    <p:sldId id="597" r:id="rId18"/>
    <p:sldId id="598" r:id="rId19"/>
    <p:sldId id="599" r:id="rId20"/>
    <p:sldId id="600" r:id="rId21"/>
    <p:sldId id="601" r:id="rId22"/>
    <p:sldId id="602" r:id="rId23"/>
    <p:sldId id="603" r:id="rId24"/>
    <p:sldId id="2147472488" r:id="rId25"/>
    <p:sldId id="2147472520" r:id="rId26"/>
    <p:sldId id="2147472489" r:id="rId27"/>
    <p:sldId id="2147472490" r:id="rId28"/>
    <p:sldId id="266" r:id="rId29"/>
    <p:sldId id="2147472492" r:id="rId30"/>
    <p:sldId id="2147472493" r:id="rId31"/>
    <p:sldId id="2147472494" r:id="rId32"/>
    <p:sldId id="2147472495" r:id="rId33"/>
    <p:sldId id="2147472496" r:id="rId34"/>
    <p:sldId id="2147472497" r:id="rId35"/>
    <p:sldId id="2147472499" r:id="rId36"/>
    <p:sldId id="2147472500" r:id="rId37"/>
    <p:sldId id="2147472501" r:id="rId38"/>
    <p:sldId id="280" r:id="rId39"/>
    <p:sldId id="2147472502" r:id="rId40"/>
    <p:sldId id="2147472503" r:id="rId41"/>
    <p:sldId id="2147472504" r:id="rId42"/>
    <p:sldId id="2147472505" r:id="rId43"/>
    <p:sldId id="2147472506" r:id="rId44"/>
    <p:sldId id="2147472507" r:id="rId45"/>
    <p:sldId id="2147472508" r:id="rId46"/>
    <p:sldId id="2147472509" r:id="rId47"/>
    <p:sldId id="2147472510" r:id="rId48"/>
    <p:sldId id="2147472511" r:id="rId49"/>
    <p:sldId id="2147472512" r:id="rId50"/>
    <p:sldId id="2147472513" r:id="rId51"/>
    <p:sldId id="2147472514" r:id="rId52"/>
    <p:sldId id="2147472515" r:id="rId53"/>
    <p:sldId id="2147472516" r:id="rId54"/>
    <p:sldId id="2147472517" r:id="rId55"/>
    <p:sldId id="2147472518" r:id="rId56"/>
    <p:sldId id="2147472519" r:id="rId57"/>
    <p:sldId id="788" r:id="rId58"/>
    <p:sldId id="517" r:id="rId59"/>
  </p:sldIdLst>
  <p:sldSz cx="9144000" cy="5143500" type="screen16x9"/>
  <p:notesSz cx="6858000" cy="9144000"/>
  <p:embeddedFontLst>
    <p:embeddedFont>
      <p:font typeface="Calibri" panose="020F0502020204030204" pitchFamily="34" charset="0"/>
      <p:regular r:id="rId61"/>
      <p:bold r:id="rId62"/>
      <p:italic r:id="rId63"/>
      <p:boldItalic r:id="rId64"/>
    </p:embeddedFont>
    <p:embeddedFont>
      <p:font typeface="Fira Sans Extra Condensed" panose="020B0503050000020004" pitchFamily="34" charset="0"/>
      <p:regular r:id="rId65"/>
      <p:bold r:id="rId66"/>
    </p:embeddedFont>
    <p:embeddedFont>
      <p:font typeface="Helvetica Neue" panose="020B0604020202020204" charset="0"/>
      <p:regular r:id="rId67"/>
      <p:bold r:id="rId68"/>
      <p:italic r:id="rId69"/>
      <p:boldItalic r:id="rId70"/>
    </p:embeddedFont>
    <p:embeddedFont>
      <p:font typeface="Lato" panose="020F0502020204030203" pitchFamily="34" charset="0"/>
      <p:regular r:id="rId71"/>
      <p:bold r:id="rId72"/>
      <p:italic r:id="rId73"/>
      <p:boldItalic r:id="rId74"/>
    </p:embeddedFont>
    <p:embeddedFont>
      <p:font typeface="Montserrat" panose="00000500000000000000" pitchFamily="2" charset="0"/>
      <p:regular r:id="rId75"/>
      <p:bold r:id="rId76"/>
      <p:italic r:id="rId77"/>
      <p:boldItalic r:id="rId78"/>
    </p:embeddedFont>
    <p:embeddedFont>
      <p:font typeface="Montserrat Medium" panose="00000600000000000000" pitchFamily="2" charset="0"/>
      <p:regular r:id="rId79"/>
      <p:bold r:id="rId80"/>
      <p:italic r:id="rId81"/>
      <p:boldItalic r:id="rId82"/>
    </p:embeddedFont>
    <p:embeddedFont>
      <p:font typeface="Roboto" panose="02000000000000000000" pitchFamily="2" charset="0"/>
      <p:regular r:id="rId83"/>
      <p:bold r:id="rId84"/>
      <p:italic r:id="rId85"/>
      <p:boldItalic r:id="rId86"/>
    </p:embeddedFont>
    <p:embeddedFont>
      <p:font typeface="Trebuchet MS" panose="020B0603020202020204" pitchFamily="3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6" roundtripDataSignature="AMtx7miRtc/aZM0vSeqWDSM6eCZ6ngYn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Mullan, Molly" initials="MM" lastIdx="2" clrIdx="0">
    <p:extLst>
      <p:ext uri="{19B8F6BF-5375-455C-9EA6-DF929625EA0E}">
        <p15:presenceInfo xmlns:p15="http://schemas.microsoft.com/office/powerpoint/2012/main" userId="McMullan, Molly" providerId="None"/>
      </p:ext>
    </p:extLst>
  </p:cmAuthor>
  <p:cmAuthor id="2" name="asanders@gamuttechnologysvcs.com" initials="as" lastIdx="1" clrIdx="1">
    <p:extLst>
      <p:ext uri="{19B8F6BF-5375-455C-9EA6-DF929625EA0E}">
        <p15:presenceInfo xmlns:p15="http://schemas.microsoft.com/office/powerpoint/2012/main" userId="S::urn:spo:guest#asanders@gamuttechnologysvcs.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416" autoAdjust="0"/>
  </p:normalViewPr>
  <p:slideViewPr>
    <p:cSldViewPr snapToGrid="0">
      <p:cViewPr varScale="1">
        <p:scale>
          <a:sx n="102" d="100"/>
          <a:sy n="102" d="100"/>
        </p:scale>
        <p:origin x="1806"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99"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font" Target="fonts/font2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4.xml"/><Relationship Id="rId90" Type="http://schemas.openxmlformats.org/officeDocument/2006/relationships/font" Target="fonts/font3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font" Target="fonts/font25.fntdata"/><Relationship Id="rId3" Type="http://schemas.openxmlformats.org/officeDocument/2006/relationships/slide" Target="slides/slide2.xml"/><Relationship Id="rId298"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296" Type="http://customschemas.google.com/relationships/presentationmetadata" Target="metadata"/><Relationship Id="rId300"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97" Type="http://schemas.openxmlformats.org/officeDocument/2006/relationships/commentAuthors" Target="commentAuthor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6.fntdata"/><Relationship Id="rId87" Type="http://schemas.openxmlformats.org/officeDocument/2006/relationships/font" Target="fonts/font27.fntdata"/><Relationship Id="rId301" Type="http://schemas.openxmlformats.org/officeDocument/2006/relationships/tableStyles" Target="tableStyles.xml"/><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7.fntdata"/></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3094181" y="73155"/>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Ingestion</a:t>
          </a:r>
        </a:p>
      </dsp:txBody>
      <dsp:txXfrm>
        <a:off x="3094181" y="73155"/>
        <a:ext cx="1178968" cy="1178968"/>
      </dsp:txXfrm>
    </dsp:sp>
    <dsp:sp modelId="{DF28BF72-595E-4188-8F28-5F9A8C37A66A}">
      <dsp:nvSpPr>
        <dsp:cNvPr id="0" name=""/>
        <dsp:cNvSpPr/>
      </dsp:nvSpPr>
      <dsp:spPr>
        <a:xfrm>
          <a:off x="1018323" y="-986"/>
          <a:ext cx="3328967" cy="3328967"/>
        </a:xfrm>
        <a:prstGeom prst="circularArrow">
          <a:avLst>
            <a:gd name="adj1" fmla="val 6906"/>
            <a:gd name="adj2" fmla="val 465665"/>
            <a:gd name="adj3" fmla="val 548096"/>
            <a:gd name="adj4" fmla="val 205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3094181" y="2074871"/>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Scrubbing &amp; Normalization</a:t>
          </a:r>
        </a:p>
      </dsp:txBody>
      <dsp:txXfrm>
        <a:off x="3094181" y="2074871"/>
        <a:ext cx="1178968" cy="1178968"/>
      </dsp:txXfrm>
    </dsp:sp>
    <dsp:sp modelId="{B3BC46B8-53BD-4B3E-883B-222A3541728C}">
      <dsp:nvSpPr>
        <dsp:cNvPr id="0" name=""/>
        <dsp:cNvSpPr/>
      </dsp:nvSpPr>
      <dsp:spPr>
        <a:xfrm>
          <a:off x="1018323" y="-986"/>
          <a:ext cx="3328967" cy="3328967"/>
        </a:xfrm>
        <a:prstGeom prst="circularArrow">
          <a:avLst>
            <a:gd name="adj1" fmla="val 6906"/>
            <a:gd name="adj2" fmla="val 465665"/>
            <a:gd name="adj3" fmla="val 5948096"/>
            <a:gd name="adj4" fmla="val 43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092465" y="2074871"/>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Aggregation</a:t>
          </a:r>
        </a:p>
      </dsp:txBody>
      <dsp:txXfrm>
        <a:off x="1092465" y="2074871"/>
        <a:ext cx="1178968" cy="1178968"/>
      </dsp:txXfrm>
    </dsp:sp>
    <dsp:sp modelId="{6300AB20-A385-42CC-A07C-2B4C4BFF29EC}">
      <dsp:nvSpPr>
        <dsp:cNvPr id="0" name=""/>
        <dsp:cNvSpPr/>
      </dsp:nvSpPr>
      <dsp:spPr>
        <a:xfrm>
          <a:off x="1018323" y="-986"/>
          <a:ext cx="3328967" cy="3328967"/>
        </a:xfrm>
        <a:prstGeom prst="circularArrow">
          <a:avLst>
            <a:gd name="adj1" fmla="val 6906"/>
            <a:gd name="adj2" fmla="val 465665"/>
            <a:gd name="adj3" fmla="val 11348096"/>
            <a:gd name="adj4" fmla="val 97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092465" y="73155"/>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Analysis &amp; Intelligence Gathering</a:t>
          </a:r>
        </a:p>
      </dsp:txBody>
      <dsp:txXfrm>
        <a:off x="1092465" y="73155"/>
        <a:ext cx="1178968" cy="1178968"/>
      </dsp:txXfrm>
    </dsp:sp>
    <dsp:sp modelId="{23A328E4-D57F-4E8A-9819-2BDBDADB06FC}">
      <dsp:nvSpPr>
        <dsp:cNvPr id="0" name=""/>
        <dsp:cNvSpPr/>
      </dsp:nvSpPr>
      <dsp:spPr>
        <a:xfrm>
          <a:off x="1018323" y="-986"/>
          <a:ext cx="3328967" cy="3328967"/>
        </a:xfrm>
        <a:prstGeom prst="circularArrow">
          <a:avLst>
            <a:gd name="adj1" fmla="val 6906"/>
            <a:gd name="adj2" fmla="val 465665"/>
            <a:gd name="adj3" fmla="val 16748096"/>
            <a:gd name="adj4" fmla="val 151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0f3892661_1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0f3892661_1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1844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For example, streaming applications – multiple, related pieces of the stream can be gathered at the Edge and processed as a complete unit</a:t>
            </a: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0230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6966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5439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Temperature/humidity is temp/humidity – regardless of the device and how the device communicates it</a:t>
            </a: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9680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4410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0136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4621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6677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3362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7646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1434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856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111bb5b3d01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111bb5b3d01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114f79f03d2_2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3" name="Google Shape;1573;g114f79f03d2_2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110ef23dacc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110ef23dacc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128afda250_0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128afda250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14c2d7100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14c2d7100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114c2d71006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114c2d71006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114c2d71006_0_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6" name="Google Shape;1666;g114c2d71006_0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0f9c26786_0_1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p:txBody>
      </p:sp>
      <p:sp>
        <p:nvSpPr>
          <p:cNvPr id="291" name="Google Shape;291;ge0f9c2678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114f79f03d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114f79f03d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114f79f03d2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114f79f03d2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Refresher from Cloud native discussion</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114f79f03d2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114f79f03d2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114f79f03d2_2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114f79f03d2_2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g114c2d7100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4" name="Google Shape;1964;g114c2d7100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111bb5b3d0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111bb5b3d0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0"/>
        <p:cNvGrpSpPr/>
        <p:nvPr/>
      </p:nvGrpSpPr>
      <p:grpSpPr>
        <a:xfrm>
          <a:off x="0" y="0"/>
          <a:ext cx="0" cy="0"/>
          <a:chOff x="0" y="0"/>
          <a:chExt cx="0" cy="0"/>
        </a:xfrm>
      </p:grpSpPr>
      <p:sp>
        <p:nvSpPr>
          <p:cNvPr id="2021" name="Google Shape;2021;g110ef23dacc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2" name="Google Shape;2022;g110ef23dacc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114f79f03d2_2_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114f79f03d2_2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114f79f03d2_2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114f79f03d2_2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Scrubbing &amp; Normalization step from before</a:t>
            </a:r>
          </a:p>
        </p:txBody>
      </p:sp>
    </p:spTree>
    <p:extLst>
      <p:ext uri="{BB962C8B-B14F-4D97-AF65-F5344CB8AC3E}">
        <p14:creationId xmlns:p14="http://schemas.microsoft.com/office/powerpoint/2010/main" val="2758700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p:txBody>
      </p:sp>
      <p:sp>
        <p:nvSpPr>
          <p:cNvPr id="318" name="Google Shape;3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110ef23dacc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110ef23dacc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114c2d7100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114c2d7100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1112fde25b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1112fde25b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5169232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114c2d71006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0" name="Google Shape;2120;g114c2d7100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111bb5b3d01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111bb5b3d01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111bb5b3d01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111bb5b3d01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111bb5b3d01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111bb5b3d01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Scrubbing &amp; Normalization step from before</a:t>
            </a:r>
          </a:p>
        </p:txBody>
      </p:sp>
    </p:spTree>
    <p:extLst>
      <p:ext uri="{BB962C8B-B14F-4D97-AF65-F5344CB8AC3E}">
        <p14:creationId xmlns:p14="http://schemas.microsoft.com/office/powerpoint/2010/main" val="35803386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111bb5b3d01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111bb5b3d01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p:txBody>
      </p:sp>
      <p:sp>
        <p:nvSpPr>
          <p:cNvPr id="326" name="Google Shape;3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111bb5b3d01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111bb5b3d01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111bb5b3d01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111bb5b3d01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Walk students through </a:t>
            </a:r>
            <a:r>
              <a:rPr lang="en-US"/>
              <a:t>sample flow </a:t>
            </a:r>
            <a:r>
              <a:rPr lang="en-US">
                <a:sym typeface="Wingdings" panose="05000000000000000000" pitchFamily="2" charset="2"/>
              </a:rPr>
              <a:t> https://github.com/KernelGamut32/onboarding_data_engineering/blob/main/demos/data_engineering_demo.pdf</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07371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p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7" name="Google Shape;2807;p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dirty="0">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9840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0469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Medical info, autonomous vehicles, streaming data may be less tolerant of latency issues</a:t>
            </a: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4538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9"/>
        <p:cNvGrpSpPr/>
        <p:nvPr/>
      </p:nvGrpSpPr>
      <p:grpSpPr>
        <a:xfrm>
          <a:off x="0" y="0"/>
          <a:ext cx="0" cy="0"/>
          <a:chOff x="0" y="0"/>
          <a:chExt cx="0" cy="0"/>
        </a:xfrm>
      </p:grpSpPr>
      <p:sp>
        <p:nvSpPr>
          <p:cNvPr id="10" name="Google Shape;10;p25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1" name="Google Shape;11;p256"/>
          <p:cNvGrpSpPr/>
          <p:nvPr/>
        </p:nvGrpSpPr>
        <p:grpSpPr>
          <a:xfrm>
            <a:off x="4870457" y="830752"/>
            <a:ext cx="4589517" cy="4887574"/>
            <a:chOff x="3458353" y="512656"/>
            <a:chExt cx="5769349" cy="5951747"/>
          </a:xfrm>
        </p:grpSpPr>
        <p:pic>
          <p:nvPicPr>
            <p:cNvPr id="12" name="Google Shape;12;p256"/>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 name="Google Shape;13;p256"/>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 name="Google Shape;14;p256"/>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56"/>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56"/>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17;p256"/>
          <p:cNvPicPr preferRelativeResize="0"/>
          <p:nvPr/>
        </p:nvPicPr>
        <p:blipFill rotWithShape="1">
          <a:blip r:embed="rId3">
            <a:alphaModFix/>
          </a:blip>
          <a:srcRect/>
          <a:stretch/>
        </p:blipFill>
        <p:spPr>
          <a:xfrm>
            <a:off x="9533954" y="4458500"/>
            <a:ext cx="1338247" cy="290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77"/>
        <p:cNvGrpSpPr/>
        <p:nvPr/>
      </p:nvGrpSpPr>
      <p:grpSpPr>
        <a:xfrm>
          <a:off x="0" y="0"/>
          <a:ext cx="0" cy="0"/>
          <a:chOff x="0" y="0"/>
          <a:chExt cx="0" cy="0"/>
        </a:xfrm>
      </p:grpSpPr>
      <p:sp>
        <p:nvSpPr>
          <p:cNvPr id="78" name="Google Shape;78;p26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9" name="Google Shape;79;p267"/>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0" name="Google Shape;80;p267"/>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1" name="Google Shape;81;p267"/>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2" name="Google Shape;82;p267"/>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67"/>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67"/>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86"/>
        <p:cNvGrpSpPr/>
        <p:nvPr/>
      </p:nvGrpSpPr>
      <p:grpSpPr>
        <a:xfrm>
          <a:off x="0" y="0"/>
          <a:ext cx="0" cy="0"/>
          <a:chOff x="0" y="0"/>
          <a:chExt cx="0" cy="0"/>
        </a:xfrm>
      </p:grpSpPr>
      <p:sp>
        <p:nvSpPr>
          <p:cNvPr id="87" name="Google Shape;87;p26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8" name="Google Shape;88;p268"/>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68"/>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68"/>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68"/>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2" name="Google Shape;92;p268"/>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3" name="Google Shape;93;p268"/>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4" name="Google Shape;94;p2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95"/>
        <p:cNvGrpSpPr/>
        <p:nvPr/>
      </p:nvGrpSpPr>
      <p:grpSpPr>
        <a:xfrm>
          <a:off x="0" y="0"/>
          <a:ext cx="0" cy="0"/>
          <a:chOff x="0" y="0"/>
          <a:chExt cx="0" cy="0"/>
        </a:xfrm>
      </p:grpSpPr>
      <p:sp>
        <p:nvSpPr>
          <p:cNvPr id="96" name="Google Shape;96;p2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7" name="Google Shape;97;p269"/>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69"/>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69"/>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69"/>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1" name="Google Shape;101;p269"/>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2" name="Google Shape;102;p2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03"/>
        <p:cNvGrpSpPr/>
        <p:nvPr/>
      </p:nvGrpSpPr>
      <p:grpSpPr>
        <a:xfrm>
          <a:off x="0" y="0"/>
          <a:ext cx="0" cy="0"/>
          <a:chOff x="0" y="0"/>
          <a:chExt cx="0" cy="0"/>
        </a:xfrm>
      </p:grpSpPr>
      <p:sp>
        <p:nvSpPr>
          <p:cNvPr id="104" name="Google Shape;104;p27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5" name="Google Shape;105;p270"/>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70"/>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70"/>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70"/>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9" name="Google Shape;109;p270"/>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10" name="Google Shape;110;p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11"/>
        <p:cNvGrpSpPr/>
        <p:nvPr/>
      </p:nvGrpSpPr>
      <p:grpSpPr>
        <a:xfrm>
          <a:off x="0" y="0"/>
          <a:ext cx="0" cy="0"/>
          <a:chOff x="0" y="0"/>
          <a:chExt cx="0" cy="0"/>
        </a:xfrm>
      </p:grpSpPr>
      <p:sp>
        <p:nvSpPr>
          <p:cNvPr id="112" name="Google Shape;112;p27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3" name="Google Shape;113;p271"/>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71"/>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7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16" name="Google Shape;116;p2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17"/>
        <p:cNvGrpSpPr/>
        <p:nvPr/>
      </p:nvGrpSpPr>
      <p:grpSpPr>
        <a:xfrm>
          <a:off x="0" y="0"/>
          <a:ext cx="0" cy="0"/>
          <a:chOff x="0" y="0"/>
          <a:chExt cx="0" cy="0"/>
        </a:xfrm>
      </p:grpSpPr>
      <p:sp>
        <p:nvSpPr>
          <p:cNvPr id="118" name="Google Shape;118;p272"/>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pic>
        <p:nvPicPr>
          <p:cNvPr id="119" name="Google Shape;119;p272"/>
          <p:cNvPicPr preferRelativeResize="0"/>
          <p:nvPr/>
        </p:nvPicPr>
        <p:blipFill rotWithShape="1">
          <a:blip r:embed="rId2">
            <a:alphaModFix/>
          </a:blip>
          <a:srcRect/>
          <a:stretch/>
        </p:blipFill>
        <p:spPr>
          <a:xfrm>
            <a:off x="2975050" y="456025"/>
            <a:ext cx="8270745" cy="5240901"/>
          </a:xfrm>
          <a:prstGeom prst="rect">
            <a:avLst/>
          </a:prstGeom>
          <a:noFill/>
          <a:ln>
            <a:noFill/>
          </a:ln>
        </p:spPr>
      </p:pic>
      <p:sp>
        <p:nvSpPr>
          <p:cNvPr id="120" name="Google Shape;120;p272"/>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21" name="Google Shape;121;p272"/>
          <p:cNvSpPr txBox="1">
            <a:spLocks noGrp="1"/>
          </p:cNvSpPr>
          <p:nvPr>
            <p:ph type="subTitle" idx="1"/>
          </p:nvPr>
        </p:nvSpPr>
        <p:spPr>
          <a:xfrm>
            <a:off x="231925" y="1493100"/>
            <a:ext cx="35058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22"/>
        <p:cNvGrpSpPr/>
        <p:nvPr/>
      </p:nvGrpSpPr>
      <p:grpSpPr>
        <a:xfrm>
          <a:off x="0" y="0"/>
          <a:ext cx="0" cy="0"/>
          <a:chOff x="0" y="0"/>
          <a:chExt cx="0" cy="0"/>
        </a:xfrm>
      </p:grpSpPr>
      <p:sp>
        <p:nvSpPr>
          <p:cNvPr id="123" name="Google Shape;123;p273"/>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124" name="Google Shape;124;p273"/>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algn="ctr">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125" name="Google Shape;125;p273"/>
          <p:cNvPicPr preferRelativeResize="0"/>
          <p:nvPr/>
        </p:nvPicPr>
        <p:blipFill rotWithShape="1">
          <a:blip r:embed="rId2">
            <a:alphaModFix/>
          </a:blip>
          <a:srcRect/>
          <a:stretch/>
        </p:blipFill>
        <p:spPr>
          <a:xfrm>
            <a:off x="948098" y="937700"/>
            <a:ext cx="7247804" cy="45926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33"/>
        <p:cNvGrpSpPr/>
        <p:nvPr/>
      </p:nvGrpSpPr>
      <p:grpSpPr>
        <a:xfrm>
          <a:off x="0" y="0"/>
          <a:ext cx="0" cy="0"/>
          <a:chOff x="0" y="0"/>
          <a:chExt cx="0" cy="0"/>
        </a:xfrm>
      </p:grpSpPr>
      <p:grpSp>
        <p:nvGrpSpPr>
          <p:cNvPr id="134" name="Google Shape;134;p275"/>
          <p:cNvGrpSpPr/>
          <p:nvPr/>
        </p:nvGrpSpPr>
        <p:grpSpPr>
          <a:xfrm>
            <a:off x="3500203" y="-104619"/>
            <a:ext cx="5769349" cy="5951747"/>
            <a:chOff x="3458353" y="512656"/>
            <a:chExt cx="5769349" cy="5951747"/>
          </a:xfrm>
        </p:grpSpPr>
        <p:pic>
          <p:nvPicPr>
            <p:cNvPr id="135" name="Google Shape;135;p275"/>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6" name="Google Shape;136;p275"/>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37" name="Google Shape;137;p275"/>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sp>
        <p:nvSpPr>
          <p:cNvPr id="138" name="Google Shape;138;p275"/>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75"/>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75"/>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1" name="Google Shape;141;p275"/>
          <p:cNvPicPr preferRelativeResize="0"/>
          <p:nvPr/>
        </p:nvPicPr>
        <p:blipFill rotWithShape="1">
          <a:blip r:embed="rId3">
            <a:alphaModFix/>
          </a:blip>
          <a:srcRect/>
          <a:stretch/>
        </p:blipFill>
        <p:spPr>
          <a:xfrm>
            <a:off x="9305354" y="4458500"/>
            <a:ext cx="1338247" cy="290925"/>
          </a:xfrm>
          <a:prstGeom prst="rect">
            <a:avLst/>
          </a:prstGeom>
          <a:noFill/>
          <a:ln>
            <a:noFill/>
          </a:ln>
        </p:spPr>
      </p:pic>
      <p:sp>
        <p:nvSpPr>
          <p:cNvPr id="142" name="Google Shape;142;p2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43"/>
        <p:cNvGrpSpPr/>
        <p:nvPr/>
      </p:nvGrpSpPr>
      <p:grpSpPr>
        <a:xfrm>
          <a:off x="0" y="0"/>
          <a:ext cx="0" cy="0"/>
          <a:chOff x="0" y="0"/>
          <a:chExt cx="0" cy="0"/>
        </a:xfrm>
      </p:grpSpPr>
      <p:sp>
        <p:nvSpPr>
          <p:cNvPr id="144" name="Google Shape;144;p27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45" name="Google Shape;145;p276"/>
          <p:cNvGrpSpPr/>
          <p:nvPr/>
        </p:nvGrpSpPr>
        <p:grpSpPr>
          <a:xfrm>
            <a:off x="4870457" y="830752"/>
            <a:ext cx="4589517" cy="4887574"/>
            <a:chOff x="3458353" y="512656"/>
            <a:chExt cx="5769349" cy="5951747"/>
          </a:xfrm>
        </p:grpSpPr>
        <p:pic>
          <p:nvPicPr>
            <p:cNvPr id="146" name="Google Shape;146;p276"/>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47" name="Google Shape;147;p276"/>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8" name="Google Shape;148;p276"/>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76"/>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76"/>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1" name="Google Shape;151;p276"/>
          <p:cNvPicPr preferRelativeResize="0"/>
          <p:nvPr/>
        </p:nvPicPr>
        <p:blipFill rotWithShape="1">
          <a:blip r:embed="rId3">
            <a:alphaModFix/>
          </a:blip>
          <a:srcRect/>
          <a:stretch/>
        </p:blipFill>
        <p:spPr>
          <a:xfrm>
            <a:off x="7400354" y="4458500"/>
            <a:ext cx="1338247" cy="290925"/>
          </a:xfrm>
          <a:prstGeom prst="rect">
            <a:avLst/>
          </a:prstGeom>
          <a:noFill/>
          <a:ln>
            <a:noFill/>
          </a:ln>
        </p:spPr>
      </p:pic>
      <p:sp>
        <p:nvSpPr>
          <p:cNvPr id="152" name="Google Shape;152;p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53"/>
        <p:cNvGrpSpPr/>
        <p:nvPr/>
      </p:nvGrpSpPr>
      <p:grpSpPr>
        <a:xfrm>
          <a:off x="0" y="0"/>
          <a:ext cx="0" cy="0"/>
          <a:chOff x="0" y="0"/>
          <a:chExt cx="0" cy="0"/>
        </a:xfrm>
      </p:grpSpPr>
      <p:sp>
        <p:nvSpPr>
          <p:cNvPr id="154" name="Google Shape;154;p277"/>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7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156" name="Google Shape;156;p277"/>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defRPr>
            </a:lvl1pPr>
            <a:lvl2pPr marL="914400" lvl="1" indent="-228600" algn="l">
              <a:lnSpc>
                <a:spcPct val="90000"/>
              </a:lnSpc>
              <a:spcBef>
                <a:spcPts val="500"/>
              </a:spcBef>
              <a:spcAft>
                <a:spcPts val="0"/>
              </a:spcAft>
              <a:buClr>
                <a:srgbClr val="FFFFFF"/>
              </a:buClr>
              <a:buSzPts val="1200"/>
              <a:buNone/>
              <a:defRPr sz="1200">
                <a:solidFill>
                  <a:srgbClr val="FFFFFF"/>
                </a:solidFill>
              </a:defRPr>
            </a:lvl2pPr>
            <a:lvl3pPr marL="1371600" lvl="2" indent="-228600" algn="l">
              <a:lnSpc>
                <a:spcPct val="90000"/>
              </a:lnSpc>
              <a:spcBef>
                <a:spcPts val="500"/>
              </a:spcBef>
              <a:spcAft>
                <a:spcPts val="0"/>
              </a:spcAft>
              <a:buClr>
                <a:srgbClr val="FFFFFF"/>
              </a:buClr>
              <a:buSzPts val="1200"/>
              <a:buNone/>
              <a:defRPr sz="1200">
                <a:solidFill>
                  <a:srgbClr val="FFFFFF"/>
                </a:solidFill>
              </a:defRPr>
            </a:lvl3pPr>
            <a:lvl4pPr marL="1828800" lvl="3" indent="-228600" algn="l">
              <a:lnSpc>
                <a:spcPct val="90000"/>
              </a:lnSpc>
              <a:spcBef>
                <a:spcPts val="500"/>
              </a:spcBef>
              <a:spcAft>
                <a:spcPts val="0"/>
              </a:spcAft>
              <a:buClr>
                <a:srgbClr val="FFFFFF"/>
              </a:buClr>
              <a:buSzPts val="1200"/>
              <a:buNone/>
              <a:defRPr sz="1200">
                <a:solidFill>
                  <a:srgbClr val="FFFFFF"/>
                </a:solidFill>
              </a:defRPr>
            </a:lvl4pPr>
            <a:lvl5pPr marL="2286000" lvl="4" indent="-228600" algn="l">
              <a:lnSpc>
                <a:spcPct val="90000"/>
              </a:lnSpc>
              <a:spcBef>
                <a:spcPts val="500"/>
              </a:spcBef>
              <a:spcAft>
                <a:spcPts val="0"/>
              </a:spcAft>
              <a:buClr>
                <a:srgbClr val="FFFFFF"/>
              </a:buClr>
              <a:buSzPts val="1200"/>
              <a:buNone/>
              <a:defRPr sz="1200">
                <a:solidFill>
                  <a:srgbClr val="FFFFFF"/>
                </a:solidFill>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57" name="Google Shape;157;p27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158" name="Google Shape;158;p277"/>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77"/>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77"/>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77"/>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7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26"/>
        <p:cNvGrpSpPr/>
        <p:nvPr/>
      </p:nvGrpSpPr>
      <p:grpSpPr>
        <a:xfrm>
          <a:off x="0" y="0"/>
          <a:ext cx="0" cy="0"/>
          <a:chOff x="0" y="0"/>
          <a:chExt cx="0" cy="0"/>
        </a:xfrm>
      </p:grpSpPr>
      <p:sp>
        <p:nvSpPr>
          <p:cNvPr id="27" name="Google Shape;27;p25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 name="Google Shape;28;p258"/>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58"/>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58"/>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5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chemeClr val="dk1"/>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32" name="Google Shape;32;p2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63"/>
        <p:cNvGrpSpPr/>
        <p:nvPr/>
      </p:nvGrpSpPr>
      <p:grpSpPr>
        <a:xfrm>
          <a:off x="0" y="0"/>
          <a:ext cx="0" cy="0"/>
          <a:chOff x="0" y="0"/>
          <a:chExt cx="0" cy="0"/>
        </a:xfrm>
      </p:grpSpPr>
      <p:pic>
        <p:nvPicPr>
          <p:cNvPr id="164" name="Google Shape;164;p278"/>
          <p:cNvPicPr preferRelativeResize="0"/>
          <p:nvPr/>
        </p:nvPicPr>
        <p:blipFill rotWithShape="1">
          <a:blip r:embed="rId2">
            <a:alphaModFix/>
          </a:blip>
          <a:srcRect/>
          <a:stretch/>
        </p:blipFill>
        <p:spPr>
          <a:xfrm>
            <a:off x="0" y="-500"/>
            <a:ext cx="9143995" cy="5144492"/>
          </a:xfrm>
          <a:prstGeom prst="rect">
            <a:avLst/>
          </a:prstGeom>
          <a:noFill/>
          <a:ln>
            <a:noFill/>
          </a:ln>
        </p:spPr>
      </p:pic>
      <p:pic>
        <p:nvPicPr>
          <p:cNvPr id="165" name="Google Shape;165;p278"/>
          <p:cNvPicPr preferRelativeResize="0"/>
          <p:nvPr/>
        </p:nvPicPr>
        <p:blipFill rotWithShape="1">
          <a:blip r:embed="rId3">
            <a:alphaModFix amt="64000"/>
          </a:blip>
          <a:srcRect/>
          <a:stretch/>
        </p:blipFill>
        <p:spPr>
          <a:xfrm>
            <a:off x="2887524" y="1440500"/>
            <a:ext cx="7480522" cy="3703001"/>
          </a:xfrm>
          <a:prstGeom prst="rect">
            <a:avLst/>
          </a:prstGeom>
          <a:noFill/>
          <a:ln>
            <a:noFill/>
          </a:ln>
        </p:spPr>
      </p:pic>
      <p:pic>
        <p:nvPicPr>
          <p:cNvPr id="166" name="Google Shape;166;p278"/>
          <p:cNvPicPr preferRelativeResize="0"/>
          <p:nvPr/>
        </p:nvPicPr>
        <p:blipFill rotWithShape="1">
          <a:blip r:embed="rId4">
            <a:alphaModFix amt="29000"/>
          </a:blip>
          <a:srcRect/>
          <a:stretch/>
        </p:blipFill>
        <p:spPr>
          <a:xfrm>
            <a:off x="590499" y="915528"/>
            <a:ext cx="690676" cy="524975"/>
          </a:xfrm>
          <a:prstGeom prst="rect">
            <a:avLst/>
          </a:prstGeom>
          <a:noFill/>
          <a:ln>
            <a:noFill/>
          </a:ln>
        </p:spPr>
      </p:pic>
      <p:sp>
        <p:nvSpPr>
          <p:cNvPr id="167" name="Google Shape;167;p278"/>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78"/>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78"/>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78"/>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a:lnSpc>
                <a:spcPct val="9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a:endParaRPr/>
          </a:p>
        </p:txBody>
      </p:sp>
      <p:sp>
        <p:nvSpPr>
          <p:cNvPr id="171" name="Google Shape;171;p2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72"/>
        <p:cNvGrpSpPr/>
        <p:nvPr/>
      </p:nvGrpSpPr>
      <p:grpSpPr>
        <a:xfrm>
          <a:off x="0" y="0"/>
          <a:ext cx="0" cy="0"/>
          <a:chOff x="0" y="0"/>
          <a:chExt cx="0" cy="0"/>
        </a:xfrm>
      </p:grpSpPr>
      <p:sp>
        <p:nvSpPr>
          <p:cNvPr id="173" name="Google Shape;173;p279"/>
          <p:cNvSpPr txBox="1">
            <a:spLocks noGrp="1"/>
          </p:cNvSpPr>
          <p:nvPr>
            <p:ph type="title"/>
          </p:nvPr>
        </p:nvSpPr>
        <p:spPr>
          <a:xfrm>
            <a:off x="311700" y="445025"/>
            <a:ext cx="8520600" cy="572700"/>
          </a:xfrm>
          <a:prstGeom prst="rect">
            <a:avLst/>
          </a:prstGeom>
          <a:noFill/>
          <a:ln>
            <a:noFill/>
          </a:ln>
        </p:spPr>
        <p:txBody>
          <a:bodyPr spcFirstLastPara="1" wrap="square" lIns="91400" tIns="91400" rIns="91400" bIns="91400"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74" name="Google Shape;174;p279"/>
          <p:cNvSpPr txBox="1">
            <a:spLocks noGrp="1"/>
          </p:cNvSpPr>
          <p:nvPr>
            <p:ph type="body" idx="1"/>
          </p:nvPr>
        </p:nvSpPr>
        <p:spPr>
          <a:xfrm>
            <a:off x="311700" y="1152475"/>
            <a:ext cx="8520600" cy="3416400"/>
          </a:xfrm>
          <a:prstGeom prst="rect">
            <a:avLst/>
          </a:prstGeom>
          <a:noFill/>
          <a:ln>
            <a:noFill/>
          </a:ln>
        </p:spPr>
        <p:txBody>
          <a:bodyPr spcFirstLastPara="1" wrap="square" lIns="91400" tIns="91400" rIns="91400" bIns="91400" anchor="t" anchorCtr="0">
            <a:noAutofit/>
          </a:bodyPr>
          <a:lstStyle>
            <a:lvl1pPr marL="457200" lvl="0" indent="-228600" algn="ctr">
              <a:lnSpc>
                <a:spcPct val="100000"/>
              </a:lnSpc>
              <a:spcBef>
                <a:spcPts val="0"/>
              </a:spcBef>
              <a:spcAft>
                <a:spcPts val="0"/>
              </a:spcAft>
              <a:buSzPts val="1500"/>
              <a:buNone/>
              <a:defRPr sz="1500"/>
            </a:lvl1pPr>
            <a:lvl2pPr marL="914400" lvl="1" indent="-228600" algn="ctr">
              <a:lnSpc>
                <a:spcPct val="100000"/>
              </a:lnSpc>
              <a:spcBef>
                <a:spcPts val="0"/>
              </a:spcBef>
              <a:spcAft>
                <a:spcPts val="0"/>
              </a:spcAft>
              <a:buSzPts val="1500"/>
              <a:buNone/>
              <a:defRPr sz="1500"/>
            </a:lvl2pPr>
            <a:lvl3pPr marL="1371600" lvl="2" indent="-228600" algn="ctr">
              <a:lnSpc>
                <a:spcPct val="100000"/>
              </a:lnSpc>
              <a:spcBef>
                <a:spcPts val="0"/>
              </a:spcBef>
              <a:spcAft>
                <a:spcPts val="0"/>
              </a:spcAft>
              <a:buSzPts val="1500"/>
              <a:buNone/>
              <a:defRPr sz="1500"/>
            </a:lvl3pPr>
            <a:lvl4pPr marL="1828800" lvl="3" indent="-228600" algn="ctr">
              <a:lnSpc>
                <a:spcPct val="100000"/>
              </a:lnSpc>
              <a:spcBef>
                <a:spcPts val="0"/>
              </a:spcBef>
              <a:spcAft>
                <a:spcPts val="0"/>
              </a:spcAft>
              <a:buSzPts val="1500"/>
              <a:buNone/>
              <a:defRPr sz="1500"/>
            </a:lvl4pPr>
            <a:lvl5pPr marL="2286000" lvl="4" indent="-228600" algn="ctr">
              <a:lnSpc>
                <a:spcPct val="100000"/>
              </a:lnSpc>
              <a:spcBef>
                <a:spcPts val="0"/>
              </a:spcBef>
              <a:spcAft>
                <a:spcPts val="0"/>
              </a:spcAft>
              <a:buSzPts val="1500"/>
              <a:buNone/>
              <a:defRPr sz="1500"/>
            </a:lvl5pPr>
            <a:lvl6pPr marL="2743200" lvl="5" indent="-323850" algn="ctr">
              <a:lnSpc>
                <a:spcPct val="100000"/>
              </a:lnSpc>
              <a:spcBef>
                <a:spcPts val="0"/>
              </a:spcBef>
              <a:spcAft>
                <a:spcPts val="0"/>
              </a:spcAft>
              <a:buSzPts val="1500"/>
              <a:buChar char="•"/>
              <a:defRPr sz="1500"/>
            </a:lvl6pPr>
            <a:lvl7pPr marL="3200400" lvl="6" indent="-323850" algn="ctr">
              <a:lnSpc>
                <a:spcPct val="100000"/>
              </a:lnSpc>
              <a:spcBef>
                <a:spcPts val="0"/>
              </a:spcBef>
              <a:spcAft>
                <a:spcPts val="0"/>
              </a:spcAft>
              <a:buSzPts val="1500"/>
              <a:buChar char="•"/>
              <a:defRPr sz="1500"/>
            </a:lvl7pPr>
            <a:lvl8pPr marL="3657600" lvl="7" indent="-323850" algn="ctr">
              <a:lnSpc>
                <a:spcPct val="100000"/>
              </a:lnSpc>
              <a:spcBef>
                <a:spcPts val="0"/>
              </a:spcBef>
              <a:spcAft>
                <a:spcPts val="0"/>
              </a:spcAft>
              <a:buSzPts val="1500"/>
              <a:buChar char="•"/>
              <a:defRPr sz="1500"/>
            </a:lvl8pPr>
            <a:lvl9pPr marL="4114800" lvl="8" indent="-323850" algn="ctr">
              <a:lnSpc>
                <a:spcPct val="100000"/>
              </a:lnSpc>
              <a:spcBef>
                <a:spcPts val="0"/>
              </a:spcBef>
              <a:spcAft>
                <a:spcPts val="0"/>
              </a:spcAft>
              <a:buSzPts val="1500"/>
              <a:buChar char="•"/>
              <a:defRPr sz="1500"/>
            </a:lvl9pPr>
          </a:lstStyle>
          <a:p>
            <a:endParaRPr/>
          </a:p>
        </p:txBody>
      </p:sp>
      <p:sp>
        <p:nvSpPr>
          <p:cNvPr id="175" name="Google Shape;175;p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176"/>
        <p:cNvGrpSpPr/>
        <p:nvPr/>
      </p:nvGrpSpPr>
      <p:grpSpPr>
        <a:xfrm>
          <a:off x="0" y="0"/>
          <a:ext cx="0" cy="0"/>
          <a:chOff x="0" y="0"/>
          <a:chExt cx="0" cy="0"/>
        </a:xfrm>
      </p:grpSpPr>
      <p:sp>
        <p:nvSpPr>
          <p:cNvPr id="177" name="Google Shape;177;p280"/>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178"/>
        <p:cNvGrpSpPr/>
        <p:nvPr/>
      </p:nvGrpSpPr>
      <p:grpSpPr>
        <a:xfrm>
          <a:off x="0" y="0"/>
          <a:ext cx="0" cy="0"/>
          <a:chOff x="0" y="0"/>
          <a:chExt cx="0" cy="0"/>
        </a:xfrm>
      </p:grpSpPr>
      <p:sp>
        <p:nvSpPr>
          <p:cNvPr id="179" name="Google Shape;179;p281"/>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80" name="Google Shape;180;p281"/>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Section header line">
  <p:cSld name="Section header line">
    <p:bg>
      <p:bgPr>
        <a:gradFill>
          <a:gsLst>
            <a:gs pos="0">
              <a:schemeClr val="lt2"/>
            </a:gs>
            <a:gs pos="100000">
              <a:schemeClr val="accent2"/>
            </a:gs>
          </a:gsLst>
          <a:lin ang="8100000" scaled="0"/>
        </a:gradFill>
        <a:effectLst/>
      </p:bgPr>
    </p:bg>
    <p:spTree>
      <p:nvGrpSpPr>
        <p:cNvPr id="1" name="Shape 181"/>
        <p:cNvGrpSpPr/>
        <p:nvPr/>
      </p:nvGrpSpPr>
      <p:grpSpPr>
        <a:xfrm>
          <a:off x="0" y="0"/>
          <a:ext cx="0" cy="0"/>
          <a:chOff x="0" y="0"/>
          <a:chExt cx="0" cy="0"/>
        </a:xfrm>
      </p:grpSpPr>
      <p:sp>
        <p:nvSpPr>
          <p:cNvPr id="182" name="Google Shape;182;p282"/>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1"/>
              </a:buClr>
              <a:buSzPts val="750"/>
              <a:buFont typeface="Arial"/>
              <a:buNone/>
            </a:pPr>
            <a:fld id="{00000000-1234-1234-1234-123412341234}" type="slidenum">
              <a:rPr lang="en-US" sz="750" b="0" i="0" u="none" strike="noStrike" cap="none">
                <a:solidFill>
                  <a:schemeClr val="lt1"/>
                </a:solidFill>
                <a:latin typeface="Arial"/>
                <a:ea typeface="Arial"/>
                <a:cs typeface="Arial"/>
                <a:sym typeface="Arial"/>
              </a:rPr>
              <a:t>‹#›</a:t>
            </a:fld>
            <a:endParaRPr sz="750" b="0" i="0" u="none" strike="noStrike" cap="none">
              <a:solidFill>
                <a:schemeClr val="lt1"/>
              </a:solidFill>
              <a:latin typeface="Arial"/>
              <a:ea typeface="Arial"/>
              <a:cs typeface="Arial"/>
              <a:sym typeface="Arial"/>
            </a:endParaRPr>
          </a:p>
        </p:txBody>
      </p:sp>
      <p:sp>
        <p:nvSpPr>
          <p:cNvPr id="183" name="Google Shape;183;p282"/>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4" name="Google Shape;184;p282"/>
          <p:cNvSpPr txBox="1">
            <a:spLocks noGrp="1"/>
          </p:cNvSpPr>
          <p:nvPr>
            <p:ph type="title"/>
          </p:nvPr>
        </p:nvSpPr>
        <p:spPr>
          <a:xfrm>
            <a:off x="472500" y="2870100"/>
            <a:ext cx="8202600" cy="1530900"/>
          </a:xfrm>
          <a:prstGeom prst="rect">
            <a:avLst/>
          </a:prstGeom>
          <a:noFill/>
          <a:ln>
            <a:noFill/>
          </a:ln>
        </p:spPr>
        <p:txBody>
          <a:bodyPr spcFirstLastPara="1" wrap="square" lIns="91400" tIns="91400" rIns="91400" bIns="91400" anchor="t" anchorCtr="0">
            <a:noAutofit/>
          </a:bodyPr>
          <a:lstStyle>
            <a:lvl1pPr lvl="0" algn="ctr">
              <a:lnSpc>
                <a:spcPct val="100000"/>
              </a:lnSpc>
              <a:spcBef>
                <a:spcPts val="0"/>
              </a:spcBef>
              <a:spcAft>
                <a:spcPts val="0"/>
              </a:spcAft>
              <a:buSzPts val="5100"/>
              <a:buNone/>
              <a:defRPr sz="4050">
                <a:solidFill>
                  <a:schemeClr val="lt1"/>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cxnSp>
        <p:nvCxnSpPr>
          <p:cNvPr id="185" name="Google Shape;185;p282"/>
          <p:cNvCxnSpPr/>
          <p:nvPr/>
        </p:nvCxnSpPr>
        <p:spPr>
          <a:xfrm>
            <a:off x="464174" y="2760012"/>
            <a:ext cx="8682228"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Green one third">
  <p:cSld name="Green one third">
    <p:bg>
      <p:bgPr>
        <a:gradFill>
          <a:gsLst>
            <a:gs pos="0">
              <a:schemeClr val="lt2"/>
            </a:gs>
            <a:gs pos="100000">
              <a:schemeClr val="accent2"/>
            </a:gs>
          </a:gsLst>
          <a:lin ang="8100000" scaled="0"/>
        </a:gradFill>
        <a:effectLst/>
      </p:bgPr>
    </p:bg>
    <p:spTree>
      <p:nvGrpSpPr>
        <p:cNvPr id="1" name="Shape 186"/>
        <p:cNvGrpSpPr/>
        <p:nvPr/>
      </p:nvGrpSpPr>
      <p:grpSpPr>
        <a:xfrm>
          <a:off x="0" y="0"/>
          <a:ext cx="0" cy="0"/>
          <a:chOff x="0" y="0"/>
          <a:chExt cx="0" cy="0"/>
        </a:xfrm>
      </p:grpSpPr>
      <p:pic>
        <p:nvPicPr>
          <p:cNvPr id="187" name="Google Shape;187;p283"/>
          <p:cNvPicPr preferRelativeResize="0"/>
          <p:nvPr/>
        </p:nvPicPr>
        <p:blipFill rotWithShape="1">
          <a:blip r:embed="rId2">
            <a:alphaModFix/>
          </a:blip>
          <a:srcRect l="29398" t="8741" r="101" b="27"/>
          <a:stretch/>
        </p:blipFill>
        <p:spPr>
          <a:xfrm flipH="1">
            <a:off x="2753302" y="0"/>
            <a:ext cx="312713" cy="5143500"/>
          </a:xfrm>
          <a:prstGeom prst="rect">
            <a:avLst/>
          </a:prstGeom>
          <a:noFill/>
          <a:ln>
            <a:noFill/>
          </a:ln>
        </p:spPr>
      </p:pic>
      <p:sp>
        <p:nvSpPr>
          <p:cNvPr id="188" name="Google Shape;188;p283"/>
          <p:cNvSpPr txBox="1">
            <a:spLocks noGrp="1"/>
          </p:cNvSpPr>
          <p:nvPr>
            <p:ph type="title"/>
          </p:nvPr>
        </p:nvSpPr>
        <p:spPr>
          <a:xfrm>
            <a:off x="472500" y="2010827"/>
            <a:ext cx="2345911" cy="1121846"/>
          </a:xfrm>
          <a:prstGeom prst="rect">
            <a:avLst/>
          </a:prstGeom>
          <a:noFill/>
          <a:ln>
            <a:noFill/>
          </a:ln>
        </p:spPr>
        <p:txBody>
          <a:bodyPr spcFirstLastPara="1" wrap="square" lIns="91400" tIns="91400" rIns="91400" bIns="91400" anchor="ctr" anchorCtr="0">
            <a:noAutofit/>
          </a:bodyPr>
          <a:lstStyle>
            <a:lvl1pPr lvl="0" algn="ctr">
              <a:lnSpc>
                <a:spcPct val="100000"/>
              </a:lnSpc>
              <a:spcBef>
                <a:spcPts val="0"/>
              </a:spcBef>
              <a:spcAft>
                <a:spcPts val="0"/>
              </a:spcAft>
              <a:buSzPts val="5100"/>
              <a:buNone/>
              <a:defRPr sz="2400">
                <a:solidFill>
                  <a:schemeClr val="lt1"/>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89" name="Google Shape;189;p283"/>
          <p:cNvSpPr/>
          <p:nvPr/>
        </p:nvSpPr>
        <p:spPr>
          <a:xfrm>
            <a:off x="3060573" y="-982"/>
            <a:ext cx="6083428" cy="5144482"/>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191" name="Google Shape;191;p283"/>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2" name="Google Shape;192;p283"/>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dk2"/>
        </a:solidFill>
        <a:effectLst/>
      </p:bgPr>
    </p:bg>
    <p:spTree>
      <p:nvGrpSpPr>
        <p:cNvPr id="1" name="Shape 193"/>
        <p:cNvGrpSpPr/>
        <p:nvPr/>
      </p:nvGrpSpPr>
      <p:grpSpPr>
        <a:xfrm>
          <a:off x="0" y="0"/>
          <a:ext cx="0" cy="0"/>
          <a:chOff x="0" y="0"/>
          <a:chExt cx="0" cy="0"/>
        </a:xfrm>
      </p:grpSpPr>
      <p:sp>
        <p:nvSpPr>
          <p:cNvPr id="194" name="Google Shape;194;p284"/>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6" name="Google Shape;196;p284"/>
          <p:cNvSpPr txBox="1">
            <a:spLocks noGrp="1"/>
          </p:cNvSpPr>
          <p:nvPr>
            <p:ph type="title"/>
          </p:nvPr>
        </p:nvSpPr>
        <p:spPr>
          <a:xfrm>
            <a:off x="472500" y="467100"/>
            <a:ext cx="8199900"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chemeClr val="lt2"/>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Green left arrow">
  <p:cSld name="Green left arrow">
    <p:bg>
      <p:bgPr>
        <a:solidFill>
          <a:srgbClr val="F2F2F2"/>
        </a:solidFill>
        <a:effectLst/>
      </p:bgPr>
    </p:bg>
    <p:spTree>
      <p:nvGrpSpPr>
        <p:cNvPr id="1" name="Shape 197"/>
        <p:cNvGrpSpPr/>
        <p:nvPr/>
      </p:nvGrpSpPr>
      <p:grpSpPr>
        <a:xfrm>
          <a:off x="0" y="0"/>
          <a:ext cx="0" cy="0"/>
          <a:chOff x="0" y="0"/>
          <a:chExt cx="0" cy="0"/>
        </a:xfrm>
      </p:grpSpPr>
      <p:sp>
        <p:nvSpPr>
          <p:cNvPr id="198" name="Google Shape;198;p285"/>
          <p:cNvSpPr/>
          <p:nvPr/>
        </p:nvSpPr>
        <p:spPr>
          <a:xfrm>
            <a:off x="0" y="0"/>
            <a:ext cx="3066234" cy="5143500"/>
          </a:xfrm>
          <a:custGeom>
            <a:avLst/>
            <a:gdLst/>
            <a:ahLst/>
            <a:cxnLst/>
            <a:rect l="l" t="t" r="r" b="b"/>
            <a:pathLst>
              <a:path w="4088312" h="6858000" extrusionOk="0">
                <a:moveTo>
                  <a:pt x="0" y="0"/>
                </a:moveTo>
                <a:lnTo>
                  <a:pt x="3264933" y="0"/>
                </a:lnTo>
                <a:lnTo>
                  <a:pt x="4088312" y="3429000"/>
                </a:lnTo>
                <a:lnTo>
                  <a:pt x="3264933" y="6858000"/>
                </a:lnTo>
                <a:lnTo>
                  <a:pt x="0" y="6858000"/>
                </a:lnTo>
                <a:close/>
              </a:path>
            </a:pathLst>
          </a:custGeom>
          <a:gradFill>
            <a:gsLst>
              <a:gs pos="0">
                <a:schemeClr val="lt2"/>
              </a:gs>
              <a:gs pos="100000">
                <a:schemeClr val="accent2"/>
              </a:gs>
            </a:gsLst>
            <a:lin ang="81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99" name="Google Shape;199;p285"/>
          <p:cNvSpPr txBox="1">
            <a:spLocks noGrp="1"/>
          </p:cNvSpPr>
          <p:nvPr>
            <p:ph type="title"/>
          </p:nvPr>
        </p:nvSpPr>
        <p:spPr>
          <a:xfrm>
            <a:off x="472500" y="2073153"/>
            <a:ext cx="1858979" cy="985733"/>
          </a:xfrm>
          <a:prstGeom prst="rect">
            <a:avLst/>
          </a:prstGeom>
          <a:noFill/>
          <a:ln>
            <a:noFill/>
          </a:ln>
        </p:spPr>
        <p:txBody>
          <a:bodyPr spcFirstLastPara="1" wrap="square" lIns="91400" tIns="91400" rIns="91400" bIns="91400" anchor="ctr" anchorCtr="0">
            <a:noAutofit/>
          </a:bodyPr>
          <a:lstStyle>
            <a:lvl1pPr lvl="0" algn="ctr">
              <a:lnSpc>
                <a:spcPct val="100000"/>
              </a:lnSpc>
              <a:spcBef>
                <a:spcPts val="0"/>
              </a:spcBef>
              <a:spcAft>
                <a:spcPts val="0"/>
              </a:spcAft>
              <a:buSzPts val="5100"/>
              <a:buNone/>
              <a:defRPr sz="2400">
                <a:solidFill>
                  <a:srgbClr val="FFFFFF"/>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200" name="Google Shape;200;p285"/>
          <p:cNvSpPr txBox="1">
            <a:spLocks noGrp="1"/>
          </p:cNvSpPr>
          <p:nvPr>
            <p:ph type="dt" idx="10"/>
          </p:nvPr>
        </p:nvSpPr>
        <p:spPr>
          <a:xfrm>
            <a:off x="7258051" y="4803777"/>
            <a:ext cx="1111538" cy="115416"/>
          </a:xfrm>
          <a:prstGeom prst="rect">
            <a:avLst/>
          </a:prstGeom>
          <a:noFill/>
          <a:ln>
            <a:noFill/>
          </a:ln>
        </p:spPr>
        <p:txBody>
          <a:bodyPr spcFirstLastPara="1" wrap="square" lIns="0" tIns="0" rIns="0" bIns="0" anchor="b" anchorCtr="0">
            <a:spAutoFit/>
          </a:bodyPr>
          <a:lstStyle>
            <a:lvl1pPr marR="0" lvl="0" algn="r" rtl="0">
              <a:lnSpc>
                <a:spcPct val="100000"/>
              </a:lnSpc>
              <a:spcBef>
                <a:spcPts val="0"/>
              </a:spcBef>
              <a:spcAft>
                <a:spcPts val="0"/>
              </a:spcAft>
              <a:buSzPts val="1400"/>
              <a:buNone/>
              <a:defRPr sz="75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1" name="Google Shape;201;p285"/>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pic>
        <p:nvPicPr>
          <p:cNvPr id="203" name="Google Shape;203;p285"/>
          <p:cNvPicPr preferRelativeResize="0"/>
          <p:nvPr/>
        </p:nvPicPr>
        <p:blipFill rotWithShape="1">
          <a:blip r:embed="rId2">
            <a:alphaModFix/>
          </a:blip>
          <a:srcRect t="6216" b="7715"/>
          <a:stretch/>
        </p:blipFill>
        <p:spPr>
          <a:xfrm rot="120000">
            <a:off x="1630981" y="2552121"/>
            <a:ext cx="2021000" cy="2596309"/>
          </a:xfrm>
          <a:custGeom>
            <a:avLst/>
            <a:gdLst/>
            <a:ahLst/>
            <a:cxnLst/>
            <a:rect l="l" t="t" r="r" b="b"/>
            <a:pathLst>
              <a:path w="2694666" h="3461745" extrusionOk="0">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Green highlight">
  <p:cSld name="Green highlight">
    <p:bg>
      <p:bgPr>
        <a:gradFill>
          <a:gsLst>
            <a:gs pos="0">
              <a:schemeClr val="lt2"/>
            </a:gs>
            <a:gs pos="100000">
              <a:schemeClr val="accent1"/>
            </a:gs>
          </a:gsLst>
          <a:lin ang="8100000" scaled="0"/>
        </a:gradFill>
        <a:effectLst/>
      </p:bgPr>
    </p:bg>
    <p:spTree>
      <p:nvGrpSpPr>
        <p:cNvPr id="1" name="Shape 204"/>
        <p:cNvGrpSpPr/>
        <p:nvPr/>
      </p:nvGrpSpPr>
      <p:grpSpPr>
        <a:xfrm>
          <a:off x="0" y="0"/>
          <a:ext cx="0" cy="0"/>
          <a:chOff x="0" y="0"/>
          <a:chExt cx="0" cy="0"/>
        </a:xfrm>
      </p:grpSpPr>
      <p:pic>
        <p:nvPicPr>
          <p:cNvPr id="205" name="Google Shape;205;p286"/>
          <p:cNvPicPr preferRelativeResize="0"/>
          <p:nvPr/>
        </p:nvPicPr>
        <p:blipFill rotWithShape="1">
          <a:blip r:embed="rId2">
            <a:alphaModFix/>
          </a:blip>
          <a:srcRect l="29398" t="8741" r="101" b="27"/>
          <a:stretch/>
        </p:blipFill>
        <p:spPr>
          <a:xfrm rot="10800000" flipH="1">
            <a:off x="5374205" y="0"/>
            <a:ext cx="312713" cy="5143500"/>
          </a:xfrm>
          <a:prstGeom prst="rect">
            <a:avLst/>
          </a:prstGeom>
          <a:noFill/>
          <a:ln>
            <a:noFill/>
          </a:ln>
        </p:spPr>
      </p:pic>
      <p:sp>
        <p:nvSpPr>
          <p:cNvPr id="206" name="Google Shape;206;p286"/>
          <p:cNvSpPr/>
          <p:nvPr/>
        </p:nvSpPr>
        <p:spPr>
          <a:xfrm>
            <a:off x="0" y="0"/>
            <a:ext cx="5378967" cy="5143500"/>
          </a:xfrm>
          <a:prstGeom prst="rect">
            <a:avLst/>
          </a:prstGeom>
          <a:solidFill>
            <a:schemeClr val="bg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07" name="Google Shape;207;p286"/>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0" name="Google Shape;210;p286"/>
          <p:cNvSpPr txBox="1">
            <a:spLocks noGrp="1"/>
          </p:cNvSpPr>
          <p:nvPr>
            <p:ph type="title"/>
          </p:nvPr>
        </p:nvSpPr>
        <p:spPr>
          <a:xfrm>
            <a:off x="472500" y="467100"/>
            <a:ext cx="4692600"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chemeClr val="lt2"/>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1 - Basic">
  <p:cSld name="B1 - Basic">
    <p:spTree>
      <p:nvGrpSpPr>
        <p:cNvPr id="1" name="Shape 211"/>
        <p:cNvGrpSpPr/>
        <p:nvPr/>
      </p:nvGrpSpPr>
      <p:grpSpPr>
        <a:xfrm>
          <a:off x="0" y="0"/>
          <a:ext cx="0" cy="0"/>
          <a:chOff x="0" y="0"/>
          <a:chExt cx="0" cy="0"/>
        </a:xfrm>
      </p:grpSpPr>
      <p:sp>
        <p:nvSpPr>
          <p:cNvPr id="212" name="Google Shape;212;p287"/>
          <p:cNvSpPr txBox="1">
            <a:spLocks noGrp="1"/>
          </p:cNvSpPr>
          <p:nvPr>
            <p:ph type="body" idx="1"/>
          </p:nvPr>
        </p:nvSpPr>
        <p:spPr>
          <a:xfrm>
            <a:off x="425637" y="822956"/>
            <a:ext cx="6787350" cy="328500"/>
          </a:xfrm>
          <a:prstGeom prst="rect">
            <a:avLst/>
          </a:prstGeom>
          <a:noFill/>
          <a:ln>
            <a:noFill/>
          </a:ln>
        </p:spPr>
        <p:txBody>
          <a:bodyPr spcFirstLastPara="1" wrap="square" lIns="0" tIns="0" rIns="0" bIns="0" anchor="t" anchorCtr="0">
            <a:noAutofit/>
          </a:bodyPr>
          <a:lstStyle>
            <a:lvl1pPr marL="457200" lvl="0" indent="-368300" algn="l">
              <a:lnSpc>
                <a:spcPct val="100000"/>
              </a:lnSpc>
              <a:spcBef>
                <a:spcPts val="0"/>
              </a:spcBef>
              <a:spcAft>
                <a:spcPts val="0"/>
              </a:spcAft>
              <a:buClr>
                <a:schemeClr val="dk1"/>
              </a:buClr>
              <a:buSzPts val="2200"/>
              <a:buChar char="●"/>
              <a:defRPr sz="1650">
                <a:solidFill>
                  <a:schemeClr val="dk1"/>
                </a:solidFill>
              </a:defRPr>
            </a:lvl1pPr>
            <a:lvl2pPr marL="914400" lvl="1" indent="-342900" algn="l">
              <a:lnSpc>
                <a:spcPct val="100000"/>
              </a:lnSpc>
              <a:spcBef>
                <a:spcPts val="1575"/>
              </a:spcBef>
              <a:spcAft>
                <a:spcPts val="0"/>
              </a:spcAft>
              <a:buSzPts val="1800"/>
              <a:buChar char="○"/>
              <a:defRPr/>
            </a:lvl2pPr>
            <a:lvl3pPr marL="1371600" lvl="2" indent="-330200" algn="l">
              <a:lnSpc>
                <a:spcPct val="100000"/>
              </a:lnSpc>
              <a:spcBef>
                <a:spcPts val="1575"/>
              </a:spcBef>
              <a:spcAft>
                <a:spcPts val="0"/>
              </a:spcAft>
              <a:buSzPts val="1600"/>
              <a:buChar char="■"/>
              <a:defRPr/>
            </a:lvl3pPr>
            <a:lvl4pPr marL="1828800" lvl="3" indent="-317500" algn="l">
              <a:lnSpc>
                <a:spcPct val="100000"/>
              </a:lnSpc>
              <a:spcBef>
                <a:spcPts val="1575"/>
              </a:spcBef>
              <a:spcAft>
                <a:spcPts val="0"/>
              </a:spcAft>
              <a:buSzPts val="1400"/>
              <a:buChar char="●"/>
              <a:defRPr/>
            </a:lvl4pPr>
            <a:lvl5pPr marL="2286000" lvl="4" indent="-355600" algn="l">
              <a:lnSpc>
                <a:spcPct val="100000"/>
              </a:lnSpc>
              <a:spcBef>
                <a:spcPts val="1575"/>
              </a:spcBef>
              <a:spcAft>
                <a:spcPts val="0"/>
              </a:spcAft>
              <a:buSzPts val="2000"/>
              <a:buChar char="○"/>
              <a:defRPr/>
            </a:lvl5pPr>
            <a:lvl6pPr marL="2743200" lvl="5" indent="-342900" algn="l">
              <a:lnSpc>
                <a:spcPct val="100000"/>
              </a:lnSpc>
              <a:spcBef>
                <a:spcPts val="1575"/>
              </a:spcBef>
              <a:spcAft>
                <a:spcPts val="0"/>
              </a:spcAft>
              <a:buSzPts val="1800"/>
              <a:buChar char="■"/>
              <a:defRPr/>
            </a:lvl6pPr>
            <a:lvl7pPr marL="3200400" lvl="6" indent="-330200" algn="l">
              <a:lnSpc>
                <a:spcPct val="100000"/>
              </a:lnSpc>
              <a:spcBef>
                <a:spcPts val="1575"/>
              </a:spcBef>
              <a:spcAft>
                <a:spcPts val="0"/>
              </a:spcAft>
              <a:buSzPts val="1600"/>
              <a:buChar char="●"/>
              <a:defRPr/>
            </a:lvl7pPr>
            <a:lvl8pPr marL="3657600" lvl="7" indent="-317500" algn="l">
              <a:lnSpc>
                <a:spcPct val="100000"/>
              </a:lnSpc>
              <a:spcBef>
                <a:spcPts val="1575"/>
              </a:spcBef>
              <a:spcAft>
                <a:spcPts val="0"/>
              </a:spcAft>
              <a:buSzPts val="1400"/>
              <a:buChar char="○"/>
              <a:defRPr/>
            </a:lvl8pPr>
            <a:lvl9pPr marL="4114800" lvl="8" indent="-304800" algn="l">
              <a:lnSpc>
                <a:spcPct val="100000"/>
              </a:lnSpc>
              <a:spcBef>
                <a:spcPts val="1575"/>
              </a:spcBef>
              <a:spcAft>
                <a:spcPts val="1575"/>
              </a:spcAft>
              <a:buSzPts val="1200"/>
              <a:buChar char="■"/>
              <a:defRPr/>
            </a:lvl9pPr>
          </a:lstStyle>
          <a:p>
            <a:endParaRPr/>
          </a:p>
        </p:txBody>
      </p:sp>
      <p:sp>
        <p:nvSpPr>
          <p:cNvPr id="213" name="Google Shape;213;p287"/>
          <p:cNvSpPr txBox="1">
            <a:spLocks noGrp="1"/>
          </p:cNvSpPr>
          <p:nvPr>
            <p:ph type="title"/>
          </p:nvPr>
        </p:nvSpPr>
        <p:spPr>
          <a:xfrm>
            <a:off x="425637" y="48000"/>
            <a:ext cx="6653925" cy="74025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14" name="Google Shape;214;p287"/>
          <p:cNvSpPr txBox="1">
            <a:spLocks noGrp="1"/>
          </p:cNvSpPr>
          <p:nvPr>
            <p:ph type="body" idx="2"/>
          </p:nvPr>
        </p:nvSpPr>
        <p:spPr>
          <a:xfrm>
            <a:off x="425637" y="1312781"/>
            <a:ext cx="8293050" cy="3347775"/>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0"/>
              </a:spcBef>
              <a:spcAft>
                <a:spcPts val="0"/>
              </a:spcAft>
              <a:buSzPts val="2000"/>
              <a:buChar char="●"/>
              <a:defRPr/>
            </a:lvl1pPr>
            <a:lvl2pPr marL="914400" lvl="1" indent="-342900" algn="l">
              <a:lnSpc>
                <a:spcPct val="100000"/>
              </a:lnSpc>
              <a:spcBef>
                <a:spcPts val="1575"/>
              </a:spcBef>
              <a:spcAft>
                <a:spcPts val="0"/>
              </a:spcAft>
              <a:buSzPts val="1800"/>
              <a:buChar char="○"/>
              <a:defRPr/>
            </a:lvl2pPr>
            <a:lvl3pPr marL="1371600" lvl="2" indent="-330200" algn="l">
              <a:lnSpc>
                <a:spcPct val="100000"/>
              </a:lnSpc>
              <a:spcBef>
                <a:spcPts val="1575"/>
              </a:spcBef>
              <a:spcAft>
                <a:spcPts val="0"/>
              </a:spcAft>
              <a:buSzPts val="1600"/>
              <a:buChar char="■"/>
              <a:defRPr/>
            </a:lvl3pPr>
            <a:lvl4pPr marL="1828800" lvl="3" indent="-317500" algn="l">
              <a:lnSpc>
                <a:spcPct val="100000"/>
              </a:lnSpc>
              <a:spcBef>
                <a:spcPts val="1575"/>
              </a:spcBef>
              <a:spcAft>
                <a:spcPts val="0"/>
              </a:spcAft>
              <a:buSzPts val="1400"/>
              <a:buChar char="●"/>
              <a:defRPr/>
            </a:lvl4pPr>
            <a:lvl5pPr marL="2286000" lvl="4" indent="-355600" algn="l">
              <a:lnSpc>
                <a:spcPct val="100000"/>
              </a:lnSpc>
              <a:spcBef>
                <a:spcPts val="1575"/>
              </a:spcBef>
              <a:spcAft>
                <a:spcPts val="0"/>
              </a:spcAft>
              <a:buSzPts val="2000"/>
              <a:buChar char="○"/>
              <a:defRPr/>
            </a:lvl5pPr>
            <a:lvl6pPr marL="2743200" lvl="5" indent="-342900" algn="l">
              <a:lnSpc>
                <a:spcPct val="100000"/>
              </a:lnSpc>
              <a:spcBef>
                <a:spcPts val="1575"/>
              </a:spcBef>
              <a:spcAft>
                <a:spcPts val="0"/>
              </a:spcAft>
              <a:buSzPts val="1800"/>
              <a:buChar char="■"/>
              <a:defRPr/>
            </a:lvl6pPr>
            <a:lvl7pPr marL="3200400" lvl="6" indent="-330200" algn="l">
              <a:lnSpc>
                <a:spcPct val="100000"/>
              </a:lnSpc>
              <a:spcBef>
                <a:spcPts val="1575"/>
              </a:spcBef>
              <a:spcAft>
                <a:spcPts val="0"/>
              </a:spcAft>
              <a:buSzPts val="1600"/>
              <a:buChar char="●"/>
              <a:defRPr/>
            </a:lvl7pPr>
            <a:lvl8pPr marL="3657600" lvl="7" indent="-317500" algn="l">
              <a:lnSpc>
                <a:spcPct val="100000"/>
              </a:lnSpc>
              <a:spcBef>
                <a:spcPts val="1575"/>
              </a:spcBef>
              <a:spcAft>
                <a:spcPts val="0"/>
              </a:spcAft>
              <a:buSzPts val="1400"/>
              <a:buChar char="○"/>
              <a:defRPr/>
            </a:lvl8pPr>
            <a:lvl9pPr marL="4114800" lvl="8" indent="-304800" algn="l">
              <a:lnSpc>
                <a:spcPct val="100000"/>
              </a:lnSpc>
              <a:spcBef>
                <a:spcPts val="1575"/>
              </a:spcBef>
              <a:spcAft>
                <a:spcPts val="1575"/>
              </a:spcAft>
              <a:buSzPts val="1200"/>
              <a:buChar char="■"/>
              <a:defRPr/>
            </a:lvl9pPr>
          </a:lstStyle>
          <a:p>
            <a:endParaRPr/>
          </a:p>
        </p:txBody>
      </p:sp>
      <p:sp>
        <p:nvSpPr>
          <p:cNvPr id="215" name="Google Shape;215;p287"/>
          <p:cNvSpPr txBox="1">
            <a:spLocks noGrp="1"/>
          </p:cNvSpPr>
          <p:nvPr>
            <p:ph type="sldNum" idx="12"/>
          </p:nvPr>
        </p:nvSpPr>
        <p:spPr>
          <a:xfrm>
            <a:off x="8039130" y="4852894"/>
            <a:ext cx="686475" cy="2907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33"/>
        <p:cNvGrpSpPr/>
        <p:nvPr/>
      </p:nvGrpSpPr>
      <p:grpSpPr>
        <a:xfrm>
          <a:off x="0" y="0"/>
          <a:ext cx="0" cy="0"/>
          <a:chOff x="0" y="0"/>
          <a:chExt cx="0" cy="0"/>
        </a:xfrm>
      </p:grpSpPr>
      <p:sp>
        <p:nvSpPr>
          <p:cNvPr id="34" name="Google Shape;34;p259"/>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35" name="Google Shape;35;p259"/>
          <p:cNvGrpSpPr/>
          <p:nvPr/>
        </p:nvGrpSpPr>
        <p:grpSpPr>
          <a:xfrm>
            <a:off x="3500203" y="-104619"/>
            <a:ext cx="5769349" cy="5951747"/>
            <a:chOff x="3458353" y="512656"/>
            <a:chExt cx="5769349" cy="5951747"/>
          </a:xfrm>
        </p:grpSpPr>
        <p:pic>
          <p:nvPicPr>
            <p:cNvPr id="36" name="Google Shape;36;p259"/>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37" name="Google Shape;37;p259"/>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38" name="Google Shape;38;p259"/>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59"/>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59"/>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 name="Google Shape;41;p259"/>
          <p:cNvPicPr preferRelativeResize="0"/>
          <p:nvPr/>
        </p:nvPicPr>
        <p:blipFill rotWithShape="1">
          <a:blip r:embed="rId3">
            <a:alphaModFix/>
          </a:blip>
          <a:srcRect/>
          <a:stretch/>
        </p:blipFill>
        <p:spPr>
          <a:xfrm>
            <a:off x="9305354" y="4458500"/>
            <a:ext cx="1338247" cy="29092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Green arrow half">
  <p:cSld name="Green arrow half">
    <p:bg>
      <p:bgPr>
        <a:solidFill>
          <a:srgbClr val="F2F2F2"/>
        </a:solidFill>
        <a:effectLst/>
      </p:bgPr>
    </p:bg>
    <p:spTree>
      <p:nvGrpSpPr>
        <p:cNvPr id="1" name="Shape 216"/>
        <p:cNvGrpSpPr/>
        <p:nvPr/>
      </p:nvGrpSpPr>
      <p:grpSpPr>
        <a:xfrm>
          <a:off x="0" y="0"/>
          <a:ext cx="0" cy="0"/>
          <a:chOff x="0" y="0"/>
          <a:chExt cx="0" cy="0"/>
        </a:xfrm>
      </p:grpSpPr>
      <p:sp>
        <p:nvSpPr>
          <p:cNvPr id="217" name="Google Shape;217;p288"/>
          <p:cNvSpPr/>
          <p:nvPr/>
        </p:nvSpPr>
        <p:spPr>
          <a:xfrm>
            <a:off x="0" y="0"/>
            <a:ext cx="4772660" cy="5143500"/>
          </a:xfrm>
          <a:prstGeom prst="homePlate">
            <a:avLst>
              <a:gd name="adj" fmla="val 12939"/>
            </a:avLst>
          </a:prstGeom>
          <a:gradFill>
            <a:gsLst>
              <a:gs pos="0">
                <a:schemeClr val="lt2"/>
              </a:gs>
              <a:gs pos="100000">
                <a:schemeClr val="accent2"/>
              </a:gs>
            </a:gsLst>
            <a:lin ang="81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218" name="Google Shape;218;p288"/>
          <p:cNvSpPr txBox="1">
            <a:spLocks noGrp="1"/>
          </p:cNvSpPr>
          <p:nvPr>
            <p:ph type="title"/>
          </p:nvPr>
        </p:nvSpPr>
        <p:spPr>
          <a:xfrm>
            <a:off x="472500" y="467100"/>
            <a:ext cx="3505235"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rgbClr val="FFFFFF"/>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219" name="Google Shape;219;p288"/>
          <p:cNvSpPr txBox="1">
            <a:spLocks noGrp="1"/>
          </p:cNvSpPr>
          <p:nvPr>
            <p:ph type="dt" idx="10"/>
          </p:nvPr>
        </p:nvSpPr>
        <p:spPr>
          <a:xfrm>
            <a:off x="7258051" y="4803777"/>
            <a:ext cx="1111538" cy="115416"/>
          </a:xfrm>
          <a:prstGeom prst="rect">
            <a:avLst/>
          </a:prstGeom>
          <a:noFill/>
          <a:ln>
            <a:noFill/>
          </a:ln>
        </p:spPr>
        <p:txBody>
          <a:bodyPr spcFirstLastPara="1" wrap="square" lIns="0" tIns="0" rIns="0" bIns="0" anchor="b" anchorCtr="0">
            <a:spAutoFit/>
          </a:bodyPr>
          <a:lstStyle>
            <a:lvl1pPr marR="0" lvl="0" algn="r" rtl="0">
              <a:lnSpc>
                <a:spcPct val="100000"/>
              </a:lnSpc>
              <a:spcBef>
                <a:spcPts val="0"/>
              </a:spcBef>
              <a:spcAft>
                <a:spcPts val="0"/>
              </a:spcAft>
              <a:buSzPts val="1400"/>
              <a:buNone/>
              <a:defRPr sz="75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 name="Google Shape;220;p288"/>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pic>
        <p:nvPicPr>
          <p:cNvPr id="222" name="Google Shape;222;p288"/>
          <p:cNvPicPr preferRelativeResize="0"/>
          <p:nvPr/>
        </p:nvPicPr>
        <p:blipFill rotWithShape="1">
          <a:blip r:embed="rId2">
            <a:alphaModFix/>
          </a:blip>
          <a:srcRect t="9052" b="6866"/>
          <a:stretch/>
        </p:blipFill>
        <p:spPr>
          <a:xfrm rot="120000">
            <a:off x="3345129" y="2555853"/>
            <a:ext cx="2021000" cy="2592413"/>
          </a:xfrm>
          <a:custGeom>
            <a:avLst/>
            <a:gdLst/>
            <a:ahLst/>
            <a:cxnLst/>
            <a:rect l="l" t="t" r="r" b="b"/>
            <a:pathLst>
              <a:path w="2694666" h="3456551" extrusionOk="0">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1384802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 Title and Text">
  <p:cSld name="D. Title and Text">
    <p:spTree>
      <p:nvGrpSpPr>
        <p:cNvPr id="1" name="Shape 243"/>
        <p:cNvGrpSpPr/>
        <p:nvPr/>
      </p:nvGrpSpPr>
      <p:grpSpPr>
        <a:xfrm>
          <a:off x="0" y="0"/>
          <a:ext cx="0" cy="0"/>
          <a:chOff x="0" y="0"/>
          <a:chExt cx="0" cy="0"/>
        </a:xfrm>
      </p:grpSpPr>
      <p:sp>
        <p:nvSpPr>
          <p:cNvPr id="244" name="Google Shape;244;p33"/>
          <p:cNvSpPr txBox="1">
            <a:spLocks noGrp="1"/>
          </p:cNvSpPr>
          <p:nvPr>
            <p:ph type="title"/>
          </p:nvPr>
        </p:nvSpPr>
        <p:spPr>
          <a:xfrm>
            <a:off x="472500" y="467100"/>
            <a:ext cx="8199900" cy="2493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5" name="Google Shape;245;p33"/>
          <p:cNvSpPr txBox="1">
            <a:spLocks noGrp="1"/>
          </p:cNvSpPr>
          <p:nvPr>
            <p:ph type="body" idx="1"/>
          </p:nvPr>
        </p:nvSpPr>
        <p:spPr>
          <a:xfrm>
            <a:off x="472050" y="1564221"/>
            <a:ext cx="8200500" cy="3054600"/>
          </a:xfrm>
          <a:prstGeom prst="rect">
            <a:avLst/>
          </a:prstGeom>
          <a:noFill/>
          <a:ln>
            <a:noFill/>
          </a:ln>
        </p:spPr>
        <p:txBody>
          <a:bodyPr spcFirstLastPara="1" wrap="square" lIns="0" tIns="0" rIns="0" bIns="0" anchor="t" anchorCtr="0">
            <a:noAutofit/>
          </a:bodyPr>
          <a:lstStyle>
            <a:lvl1pPr marL="457200" lvl="0" indent="-285750" algn="l">
              <a:lnSpc>
                <a:spcPct val="100000"/>
              </a:lnSpc>
              <a:spcBef>
                <a:spcPts val="0"/>
              </a:spcBef>
              <a:spcAft>
                <a:spcPts val="0"/>
              </a:spcAft>
              <a:buClr>
                <a:schemeClr val="dk1"/>
              </a:buClr>
              <a:buSzPts val="900"/>
              <a:buChar char="​"/>
              <a:defRPr/>
            </a:lvl1pPr>
            <a:lvl2pPr marL="914400" lvl="1" indent="-285750" algn="l">
              <a:lnSpc>
                <a:spcPct val="100000"/>
              </a:lnSpc>
              <a:spcBef>
                <a:spcPts val="0"/>
              </a:spcBef>
              <a:spcAft>
                <a:spcPts val="0"/>
              </a:spcAft>
              <a:buSzPts val="900"/>
              <a:buChar char="•"/>
              <a:defRPr/>
            </a:lvl2pPr>
            <a:lvl3pPr marL="1371600" lvl="2" indent="-285750" algn="l">
              <a:lnSpc>
                <a:spcPct val="100000"/>
              </a:lnSpc>
              <a:spcBef>
                <a:spcPts val="0"/>
              </a:spcBef>
              <a:spcAft>
                <a:spcPts val="0"/>
              </a:spcAft>
              <a:buSzPts val="900"/>
              <a:buChar char="–"/>
              <a:defRPr/>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Clr>
                <a:schemeClr val="dk1"/>
              </a:buClr>
              <a:buSzPts val="1200"/>
              <a:buChar char="​"/>
              <a:defRPr/>
            </a:lvl5pPr>
            <a:lvl6pPr marL="2743200" lvl="5" indent="-317500" algn="l">
              <a:lnSpc>
                <a:spcPct val="90000"/>
              </a:lnSpc>
              <a:spcBef>
                <a:spcPts val="0"/>
              </a:spcBef>
              <a:spcAft>
                <a:spcPts val="0"/>
              </a:spcAft>
              <a:buSzPts val="1400"/>
              <a:buChar char="•"/>
              <a:defRPr/>
            </a:lvl6pPr>
            <a:lvl7pPr marL="3200400" lvl="6" indent="-317500" algn="l">
              <a:lnSpc>
                <a:spcPct val="90000"/>
              </a:lnSpc>
              <a:spcBef>
                <a:spcPts val="700"/>
              </a:spcBef>
              <a:spcAft>
                <a:spcPts val="0"/>
              </a:spcAft>
              <a:buClr>
                <a:schemeClr val="dk1"/>
              </a:buClr>
              <a:buSzPts val="1400"/>
              <a:buChar char="​"/>
              <a:defRPr/>
            </a:lvl7pPr>
            <a:lvl8pPr marL="3657600" lvl="7" indent="-317500" algn="l">
              <a:lnSpc>
                <a:spcPct val="90000"/>
              </a:lnSpc>
              <a:spcBef>
                <a:spcPts val="700"/>
              </a:spcBef>
              <a:spcAft>
                <a:spcPts val="0"/>
              </a:spcAft>
              <a:buClr>
                <a:schemeClr val="dk2"/>
              </a:buClr>
              <a:buSzPts val="1400"/>
              <a:buChar char="​"/>
              <a:defRPr/>
            </a:lvl8pPr>
            <a:lvl9pPr marL="4114800" lvl="8" indent="-317500" algn="l">
              <a:lnSpc>
                <a:spcPct val="100000"/>
              </a:lnSpc>
              <a:spcBef>
                <a:spcPts val="0"/>
              </a:spcBef>
              <a:spcAft>
                <a:spcPts val="700"/>
              </a:spcAft>
              <a:buClr>
                <a:schemeClr val="dk2"/>
              </a:buClr>
              <a:buSzPts val="1400"/>
              <a:buChar char="​"/>
              <a:defRPr/>
            </a:lvl9pPr>
          </a:lstStyle>
          <a:p>
            <a:endParaRPr/>
          </a:p>
        </p:txBody>
      </p:sp>
    </p:spTree>
    <p:extLst>
      <p:ext uri="{BB962C8B-B14F-4D97-AF65-F5344CB8AC3E}">
        <p14:creationId xmlns:p14="http://schemas.microsoft.com/office/powerpoint/2010/main" val="1450364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D. Green highlight">
  <p:cSld name="D. Green highlight">
    <p:bg>
      <p:bgPr>
        <a:gradFill>
          <a:gsLst>
            <a:gs pos="0">
              <a:schemeClr val="dk2"/>
            </a:gs>
            <a:gs pos="100000">
              <a:schemeClr val="accent1"/>
            </a:gs>
          </a:gsLst>
          <a:lin ang="8100000" scaled="0"/>
        </a:gradFill>
        <a:effectLst/>
      </p:bgPr>
    </p:bg>
    <p:spTree>
      <p:nvGrpSpPr>
        <p:cNvPr id="1" name="Shape 269"/>
        <p:cNvGrpSpPr/>
        <p:nvPr/>
      </p:nvGrpSpPr>
      <p:grpSpPr>
        <a:xfrm>
          <a:off x="0" y="0"/>
          <a:ext cx="0" cy="0"/>
          <a:chOff x="0" y="0"/>
          <a:chExt cx="0" cy="0"/>
        </a:xfrm>
      </p:grpSpPr>
      <p:pic>
        <p:nvPicPr>
          <p:cNvPr id="270" name="Google Shape;270;p38"/>
          <p:cNvPicPr preferRelativeResize="0"/>
          <p:nvPr/>
        </p:nvPicPr>
        <p:blipFill rotWithShape="1">
          <a:blip r:embed="rId2">
            <a:alphaModFix/>
          </a:blip>
          <a:srcRect l="29398" t="8741" r="101" b="27"/>
          <a:stretch/>
        </p:blipFill>
        <p:spPr>
          <a:xfrm rot="10800000" flipH="1">
            <a:off x="5374205" y="0"/>
            <a:ext cx="312713" cy="5143500"/>
          </a:xfrm>
          <a:prstGeom prst="rect">
            <a:avLst/>
          </a:prstGeom>
          <a:noFill/>
          <a:ln>
            <a:noFill/>
          </a:ln>
        </p:spPr>
      </p:pic>
      <p:sp>
        <p:nvSpPr>
          <p:cNvPr id="271" name="Google Shape;271;p38"/>
          <p:cNvSpPr/>
          <p:nvPr/>
        </p:nvSpPr>
        <p:spPr>
          <a:xfrm>
            <a:off x="0" y="0"/>
            <a:ext cx="5379000" cy="5143500"/>
          </a:xfrm>
          <a:prstGeom prst="rect">
            <a:avLst/>
          </a:prstGeom>
          <a:solidFill>
            <a:schemeClr val="bg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Trebuchet MS"/>
              <a:ea typeface="Trebuchet MS"/>
              <a:cs typeface="Trebuchet MS"/>
              <a:sym typeface="Trebuchet MS"/>
            </a:endParaRPr>
          </a:p>
        </p:txBody>
      </p:sp>
      <p:sp>
        <p:nvSpPr>
          <p:cNvPr id="272" name="Google Shape;272;p38"/>
          <p:cNvSpPr txBox="1">
            <a:spLocks noGrp="1"/>
          </p:cNvSpPr>
          <p:nvPr>
            <p:ph type="dt" idx="10"/>
          </p:nvPr>
        </p:nvSpPr>
        <p:spPr>
          <a:xfrm>
            <a:off x="7258050" y="4803777"/>
            <a:ext cx="1111500" cy="115500"/>
          </a:xfrm>
          <a:prstGeom prst="rect">
            <a:avLst/>
          </a:prstGeom>
          <a:noFill/>
          <a:ln>
            <a:noFill/>
          </a:ln>
        </p:spPr>
        <p:txBody>
          <a:bodyPr spcFirstLastPara="1" wrap="square" lIns="0" tIns="0" rIns="0" bIns="0" anchor="b" anchorCtr="0">
            <a:spAutoFit/>
          </a:bodyPr>
          <a:lstStyle>
            <a:lvl1pPr lvl="0" algn="r">
              <a:lnSpc>
                <a:spcPct val="100000"/>
              </a:lnSpc>
              <a:spcBef>
                <a:spcPts val="0"/>
              </a:spcBef>
              <a:spcAft>
                <a:spcPts val="0"/>
              </a:spcAft>
              <a:buSzPts val="1100"/>
              <a:buNone/>
              <a:defRPr>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5" name="Google Shape;275;p38"/>
          <p:cNvSpPr txBox="1">
            <a:spLocks noGrp="1"/>
          </p:cNvSpPr>
          <p:nvPr>
            <p:ph type="title"/>
          </p:nvPr>
        </p:nvSpPr>
        <p:spPr>
          <a:xfrm>
            <a:off x="472500" y="467100"/>
            <a:ext cx="4707300" cy="2493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1800"/>
              <a:buFont typeface="Trebuchet MS"/>
              <a:buNone/>
              <a:defRPr>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9422866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 Title Only">
  <p:cSld name="D. Title Only">
    <p:spTree>
      <p:nvGrpSpPr>
        <p:cNvPr id="1" name="Shape 20"/>
        <p:cNvGrpSpPr/>
        <p:nvPr/>
      </p:nvGrpSpPr>
      <p:grpSpPr>
        <a:xfrm>
          <a:off x="0" y="0"/>
          <a:ext cx="0" cy="0"/>
          <a:chOff x="0" y="0"/>
          <a:chExt cx="0" cy="0"/>
        </a:xfrm>
      </p:grpSpPr>
      <p:sp>
        <p:nvSpPr>
          <p:cNvPr id="21" name="Google Shape;21;p3"/>
          <p:cNvSpPr txBox="1">
            <a:spLocks noGrp="1"/>
          </p:cNvSpPr>
          <p:nvPr>
            <p:ph type="dt" idx="10"/>
          </p:nvPr>
        </p:nvSpPr>
        <p:spPr>
          <a:xfrm>
            <a:off x="7258050" y="4803777"/>
            <a:ext cx="1111500" cy="115500"/>
          </a:xfrm>
          <a:prstGeom prst="rect">
            <a:avLst/>
          </a:prstGeom>
          <a:noFill/>
          <a:ln>
            <a:noFill/>
          </a:ln>
        </p:spPr>
        <p:txBody>
          <a:bodyPr spcFirstLastPara="1" wrap="square" lIns="0" tIns="0" rIns="0" bIns="0" anchor="b" anchorCtr="0">
            <a:spAutoFit/>
          </a:bodyPr>
          <a:lstStyle>
            <a:lvl1pPr lvl="0" algn="r">
              <a:lnSpc>
                <a:spcPct val="100000"/>
              </a:lnSpc>
              <a:spcBef>
                <a:spcPts val="0"/>
              </a:spcBef>
              <a:spcAft>
                <a:spcPts val="0"/>
              </a:spcAft>
              <a:buSzPts val="1100"/>
              <a:buNone/>
              <a:defRPr>
                <a:solidFill>
                  <a:srgbClr val="7F7F7F"/>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 name="Google Shape;23;p3"/>
          <p:cNvSpPr txBox="1">
            <a:spLocks noGrp="1"/>
          </p:cNvSpPr>
          <p:nvPr>
            <p:ph type="title"/>
          </p:nvPr>
        </p:nvSpPr>
        <p:spPr>
          <a:xfrm>
            <a:off x="472500" y="467100"/>
            <a:ext cx="8199900" cy="2493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1800"/>
              <a:buFont typeface="Trebuchet MS"/>
              <a:buNone/>
              <a:defRPr>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2625266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extLst>
    <p:ext uri="{DCECCB84-F9BA-43D5-87BE-67443E8EF086}">
      <p15:sldGuideLst xmlns:p15="http://schemas.microsoft.com/office/powerpoint/2012/main">
        <p15:guide id="1" orient="horz" pos="32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D. Arrow half">
  <p:cSld name="D. Arrow half">
    <p:bg>
      <p:bgPr>
        <a:gradFill>
          <a:gsLst>
            <a:gs pos="0">
              <a:schemeClr val="dk2"/>
            </a:gs>
            <a:gs pos="100000">
              <a:schemeClr val="accent1"/>
            </a:gs>
          </a:gsLst>
          <a:lin ang="8100000" scaled="0"/>
        </a:gradFill>
        <a:effectLst/>
      </p:bgPr>
    </p:bg>
    <p:spTree>
      <p:nvGrpSpPr>
        <p:cNvPr id="1" name="Shape 334"/>
        <p:cNvGrpSpPr/>
        <p:nvPr/>
      </p:nvGrpSpPr>
      <p:grpSpPr>
        <a:xfrm>
          <a:off x="0" y="0"/>
          <a:ext cx="0" cy="0"/>
          <a:chOff x="0" y="0"/>
          <a:chExt cx="0" cy="0"/>
        </a:xfrm>
      </p:grpSpPr>
      <p:sp>
        <p:nvSpPr>
          <p:cNvPr id="335" name="Google Shape;335;p47"/>
          <p:cNvSpPr/>
          <p:nvPr/>
        </p:nvSpPr>
        <p:spPr>
          <a:xfrm>
            <a:off x="0" y="0"/>
            <a:ext cx="4772700" cy="5143500"/>
          </a:xfrm>
          <a:prstGeom prst="homePlate">
            <a:avLst>
              <a:gd name="adj" fmla="val 12939"/>
            </a:avLst>
          </a:prstGeom>
          <a:solidFill>
            <a:schemeClr val="bg1"/>
          </a:solid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000000"/>
              </a:buClr>
              <a:buSzPts val="900"/>
              <a:buFont typeface="Arial"/>
              <a:buNone/>
            </a:pPr>
            <a:endParaRPr sz="900" b="0" i="0" u="none" strike="noStrike" cap="none">
              <a:solidFill>
                <a:srgbClr val="FFFFFF"/>
              </a:solidFill>
              <a:latin typeface="Trebuchet MS"/>
              <a:ea typeface="Trebuchet MS"/>
              <a:cs typeface="Trebuchet MS"/>
              <a:sym typeface="Trebuchet MS"/>
            </a:endParaRPr>
          </a:p>
        </p:txBody>
      </p:sp>
      <p:sp>
        <p:nvSpPr>
          <p:cNvPr id="336" name="Google Shape;336;p47"/>
          <p:cNvSpPr txBox="1">
            <a:spLocks noGrp="1"/>
          </p:cNvSpPr>
          <p:nvPr>
            <p:ph type="title"/>
          </p:nvPr>
        </p:nvSpPr>
        <p:spPr>
          <a:xfrm>
            <a:off x="472500" y="467100"/>
            <a:ext cx="3561000" cy="2493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1800"/>
              <a:buFont typeface="Trebuchet MS"/>
              <a:buNone/>
              <a:defRPr>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dirty="0"/>
          </a:p>
        </p:txBody>
      </p:sp>
      <p:sp>
        <p:nvSpPr>
          <p:cNvPr id="337" name="Google Shape;337;p47"/>
          <p:cNvSpPr txBox="1">
            <a:spLocks noGrp="1"/>
          </p:cNvSpPr>
          <p:nvPr>
            <p:ph type="dt" idx="10"/>
          </p:nvPr>
        </p:nvSpPr>
        <p:spPr>
          <a:xfrm>
            <a:off x="7258050" y="4803777"/>
            <a:ext cx="1111500" cy="115500"/>
          </a:xfrm>
          <a:prstGeom prst="rect">
            <a:avLst/>
          </a:prstGeom>
          <a:noFill/>
          <a:ln>
            <a:noFill/>
          </a:ln>
        </p:spPr>
        <p:txBody>
          <a:bodyPr spcFirstLastPara="1" wrap="square" lIns="0" tIns="0" rIns="0" bIns="0" anchor="b" anchorCtr="0">
            <a:spAutoFit/>
          </a:bodyPr>
          <a:lstStyle>
            <a:lvl1pPr lvl="0" algn="r">
              <a:lnSpc>
                <a:spcPct val="100000"/>
              </a:lnSpc>
              <a:spcBef>
                <a:spcPts val="0"/>
              </a:spcBef>
              <a:spcAft>
                <a:spcPts val="0"/>
              </a:spcAft>
              <a:buSzPts val="1100"/>
              <a:buNone/>
              <a:defRPr>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340" name="Google Shape;340;p47"/>
          <p:cNvPicPr preferRelativeResize="0"/>
          <p:nvPr/>
        </p:nvPicPr>
        <p:blipFill rotWithShape="1">
          <a:blip r:embed="rId2">
            <a:alphaModFix/>
          </a:blip>
          <a:srcRect/>
          <a:stretch/>
        </p:blipFill>
        <p:spPr>
          <a:xfrm>
            <a:off x="4048355" y="2692205"/>
            <a:ext cx="1023938" cy="2537221"/>
          </a:xfrm>
          <a:custGeom>
            <a:avLst/>
            <a:gdLst/>
            <a:ahLst/>
            <a:cxnLst/>
            <a:rect l="l" t="t" r="r" b="b"/>
            <a:pathLst>
              <a:path w="1365250" h="3382962" extrusionOk="0">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ln>
            <a:noFill/>
          </a:ln>
        </p:spPr>
      </p:pic>
    </p:spTree>
    <p:extLst>
      <p:ext uri="{BB962C8B-B14F-4D97-AF65-F5344CB8AC3E}">
        <p14:creationId xmlns:p14="http://schemas.microsoft.com/office/powerpoint/2010/main" val="21380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48"/>
        <p:cNvGrpSpPr/>
        <p:nvPr/>
      </p:nvGrpSpPr>
      <p:grpSpPr>
        <a:xfrm>
          <a:off x="0" y="0"/>
          <a:ext cx="0" cy="0"/>
          <a:chOff x="0" y="0"/>
          <a:chExt cx="0" cy="0"/>
        </a:xfrm>
      </p:grpSpPr>
      <p:sp>
        <p:nvSpPr>
          <p:cNvPr id="49" name="Google Shape;49;p261"/>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6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51" name="Google Shape;51;p261"/>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defRPr>
            </a:lvl1pPr>
            <a:lvl2pPr marL="914400" lvl="1" indent="-228600" algn="l">
              <a:lnSpc>
                <a:spcPct val="90000"/>
              </a:lnSpc>
              <a:spcBef>
                <a:spcPts val="500"/>
              </a:spcBef>
              <a:spcAft>
                <a:spcPts val="0"/>
              </a:spcAft>
              <a:buClr>
                <a:srgbClr val="FFFFFF"/>
              </a:buClr>
              <a:buSzPts val="1200"/>
              <a:buNone/>
              <a:defRPr sz="1200">
                <a:solidFill>
                  <a:srgbClr val="FFFFFF"/>
                </a:solidFill>
              </a:defRPr>
            </a:lvl2pPr>
            <a:lvl3pPr marL="1371600" lvl="2" indent="-228600" algn="l">
              <a:lnSpc>
                <a:spcPct val="90000"/>
              </a:lnSpc>
              <a:spcBef>
                <a:spcPts val="500"/>
              </a:spcBef>
              <a:spcAft>
                <a:spcPts val="0"/>
              </a:spcAft>
              <a:buClr>
                <a:srgbClr val="FFFFFF"/>
              </a:buClr>
              <a:buSzPts val="1200"/>
              <a:buNone/>
              <a:defRPr sz="1200">
                <a:solidFill>
                  <a:srgbClr val="FFFFFF"/>
                </a:solidFill>
              </a:defRPr>
            </a:lvl3pPr>
            <a:lvl4pPr marL="1828800" lvl="3" indent="-228600" algn="l">
              <a:lnSpc>
                <a:spcPct val="90000"/>
              </a:lnSpc>
              <a:spcBef>
                <a:spcPts val="500"/>
              </a:spcBef>
              <a:spcAft>
                <a:spcPts val="0"/>
              </a:spcAft>
              <a:buClr>
                <a:srgbClr val="FFFFFF"/>
              </a:buClr>
              <a:buSzPts val="1200"/>
              <a:buNone/>
              <a:defRPr sz="1200">
                <a:solidFill>
                  <a:srgbClr val="FFFFFF"/>
                </a:solidFill>
              </a:defRPr>
            </a:lvl4pPr>
            <a:lvl5pPr marL="2286000" lvl="4" indent="-228600" algn="l">
              <a:lnSpc>
                <a:spcPct val="90000"/>
              </a:lnSpc>
              <a:spcBef>
                <a:spcPts val="500"/>
              </a:spcBef>
              <a:spcAft>
                <a:spcPts val="0"/>
              </a:spcAft>
              <a:buClr>
                <a:srgbClr val="FFFFFF"/>
              </a:buClr>
              <a:buSzPts val="1200"/>
              <a:buNone/>
              <a:defRPr sz="1200">
                <a:solidFill>
                  <a:srgbClr val="FFFFFF"/>
                </a:solidFill>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52" name="Google Shape;52;p261"/>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53" name="Google Shape;53;p261"/>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61"/>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61"/>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61"/>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61"/>
        <p:cNvGrpSpPr/>
        <p:nvPr/>
      </p:nvGrpSpPr>
      <p:grpSpPr>
        <a:xfrm>
          <a:off x="0" y="0"/>
          <a:ext cx="0" cy="0"/>
          <a:chOff x="0" y="0"/>
          <a:chExt cx="0" cy="0"/>
        </a:xfrm>
      </p:grpSpPr>
      <p:sp>
        <p:nvSpPr>
          <p:cNvPr id="62" name="Google Shape;62;p2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63"/>
        <p:cNvGrpSpPr/>
        <p:nvPr/>
      </p:nvGrpSpPr>
      <p:grpSpPr>
        <a:xfrm>
          <a:off x="0" y="0"/>
          <a:ext cx="0" cy="0"/>
          <a:chOff x="0" y="0"/>
          <a:chExt cx="0" cy="0"/>
        </a:xfrm>
      </p:grpSpPr>
      <p:sp>
        <p:nvSpPr>
          <p:cNvPr id="64" name="Google Shape;64;p265"/>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65"/>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6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7" name="Google Shape;67;p26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68" name="Google Shape;68;p265"/>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70"/>
        <p:cNvGrpSpPr/>
        <p:nvPr/>
      </p:nvGrpSpPr>
      <p:grpSpPr>
        <a:xfrm>
          <a:off x="0" y="0"/>
          <a:ext cx="0" cy="0"/>
          <a:chOff x="0" y="0"/>
          <a:chExt cx="0" cy="0"/>
        </a:xfrm>
      </p:grpSpPr>
      <p:sp>
        <p:nvSpPr>
          <p:cNvPr id="71" name="Google Shape;71;p26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2" name="Google Shape;72;p26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66"/>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66"/>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6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76" name="Google Shape;76;p2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255"/>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Font typeface="Arial"/>
              <a:buNone/>
              <a:defRPr sz="5100" b="1" i="0" u="none" strike="noStrike" cap="none">
                <a:solidFill>
                  <a:srgbClr val="FFFFFF"/>
                </a:solidFill>
                <a:latin typeface="Arial"/>
                <a:ea typeface="Arial"/>
                <a:cs typeface="Arial"/>
                <a:sym typeface="Arial"/>
              </a:defRPr>
            </a:lvl1pPr>
            <a:lvl2pPr marR="0" lvl="1"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9pPr>
          </a:lstStyle>
          <a:p>
            <a:endParaRPr/>
          </a:p>
        </p:txBody>
      </p:sp>
      <p:sp>
        <p:nvSpPr>
          <p:cNvPr id="7" name="Google Shape;7;p255"/>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1pPr>
            <a:lvl2pPr marL="914400" marR="0" lvl="1"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2pPr>
            <a:lvl3pPr marL="1371600" marR="0" lvl="2"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3pPr>
            <a:lvl4pPr marL="1828800" marR="0" lvl="3"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4pPr>
            <a:lvl5pPr marL="2286000" marR="0" lvl="4"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5pPr>
            <a:lvl6pPr marL="2743200" marR="0" lvl="5" indent="-349250" algn="ctr" rtl="0">
              <a:lnSpc>
                <a:spcPct val="100000"/>
              </a:lnSpc>
              <a:spcBef>
                <a:spcPts val="0"/>
              </a:spcBef>
              <a:spcAft>
                <a:spcPts val="0"/>
              </a:spcAft>
              <a:buClr>
                <a:srgbClr val="FFFFFF"/>
              </a:buClr>
              <a:buSzPts val="1900"/>
              <a:buFont typeface="Arial"/>
              <a:buChar char="•"/>
              <a:defRPr sz="2700" b="0" i="0" u="none" strike="noStrike" cap="none">
                <a:solidFill>
                  <a:srgbClr val="FFFFFF"/>
                </a:solidFill>
                <a:latin typeface="Arial"/>
                <a:ea typeface="Arial"/>
                <a:cs typeface="Arial"/>
                <a:sym typeface="Arial"/>
              </a:defRPr>
            </a:lvl6pPr>
            <a:lvl7pPr marL="3200400" marR="0" lvl="6"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7pPr>
            <a:lvl8pPr marL="3657600" marR="0" lvl="7"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8pPr>
            <a:lvl9pPr marL="4114800" marR="0" lvl="8"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9pPr>
          </a:lstStyle>
          <a:p>
            <a:endParaRPr/>
          </a:p>
        </p:txBody>
      </p:sp>
      <p:sp>
        <p:nvSpPr>
          <p:cNvPr id="8" name="Google Shape;8;p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guru99.com/big-data-analytics-tools.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hyperlink" Target="https://jaceklaskowski.gitbooks.io/apache-kafka/content/kafka-topics.html" TargetMode="External"/><Relationship Id="rId2" Type="http://schemas.openxmlformats.org/officeDocument/2006/relationships/notesSlide" Target="../notesSlides/notesSlide36.xml"/><Relationship Id="rId1" Type="http://schemas.openxmlformats.org/officeDocument/2006/relationships/slideLayout" Target="../slideLayouts/slideLayout28.xml"/><Relationship Id="rId6" Type="http://schemas.openxmlformats.org/officeDocument/2006/relationships/image" Target="../media/image21.png"/><Relationship Id="rId5" Type="http://schemas.openxmlformats.org/officeDocument/2006/relationships/hyperlink" Target="https://jaceklaskowski.gitbooks.io/apache-kafka/content/kafka-consumers.html" TargetMode="External"/><Relationship Id="rId4" Type="http://schemas.openxmlformats.org/officeDocument/2006/relationships/hyperlink" Target="https://jaceklaskowski.gitbooks.io/apache-kafka/content/kafka-brokers.html"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35.xml"/><Relationship Id="rId4" Type="http://schemas.openxmlformats.org/officeDocument/2006/relationships/hyperlink" Target="https://aws.amazon.com/redshift/"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36.sv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38.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705000" y="2516825"/>
            <a:ext cx="8520600" cy="572700"/>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endParaRPr sz="3200" dirty="0"/>
          </a:p>
          <a:p>
            <a:pPr marL="0" lvl="0" indent="0" algn="l" rtl="0">
              <a:spcBef>
                <a:spcPts val="0"/>
              </a:spcBef>
              <a:spcAft>
                <a:spcPts val="0"/>
              </a:spcAft>
              <a:buNone/>
            </a:pPr>
            <a:r>
              <a:rPr lang="en" sz="2400" dirty="0"/>
              <a:t>Welcome</a:t>
            </a:r>
            <a:endParaRPr sz="2400" dirty="0"/>
          </a:p>
          <a:p>
            <a:pPr marL="0" lvl="0" indent="0" algn="l" rtl="0">
              <a:spcBef>
                <a:spcPts val="0"/>
              </a:spcBef>
              <a:spcAft>
                <a:spcPts val="0"/>
              </a:spcAft>
              <a:buNone/>
            </a:pPr>
            <a:r>
              <a:rPr lang="en" sz="4400" dirty="0"/>
              <a:t>Data Engineering</a:t>
            </a:r>
            <a:endParaRPr sz="4400" dirty="0"/>
          </a:p>
        </p:txBody>
      </p:sp>
      <p:pic>
        <p:nvPicPr>
          <p:cNvPr id="269" name="Google Shape;269;p43"/>
          <p:cNvPicPr preferRelativeResize="0"/>
          <p:nvPr/>
        </p:nvPicPr>
        <p:blipFill>
          <a:blip r:embed="rId3">
            <a:alphaModFix/>
          </a:blip>
          <a:stretch>
            <a:fill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Because of potential scale, bandwidth may be a concern</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application, latency may also be a concern</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may require translation (e.g., from low-level bytes to object or JSON)</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a:t>
            </a:fld>
            <a:endParaRPr/>
          </a:p>
        </p:txBody>
      </p:sp>
      <p:graphicFrame>
        <p:nvGraphicFramePr>
          <p:cNvPr id="7" name="Diagram 6">
            <a:extLst>
              <a:ext uri="{FF2B5EF4-FFF2-40B4-BE49-F238E27FC236}">
                <a16:creationId xmlns:a16="http://schemas.microsoft.com/office/drawing/2014/main" id="{A752BBDC-3840-4043-98A3-8EF0FE6C8DF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966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Event hubs or streaming analytics platforms support ingestion at scale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Provide time and context-aware processing for correct sequencing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may flow through intermediate storage on way to final processing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sensitivity of data, could require robust security at each stop</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a:t>
            </a:fld>
            <a:endParaRPr/>
          </a:p>
        </p:txBody>
      </p:sp>
      <p:graphicFrame>
        <p:nvGraphicFramePr>
          <p:cNvPr id="7" name="Diagram 6">
            <a:extLst>
              <a:ext uri="{FF2B5EF4-FFF2-40B4-BE49-F238E27FC236}">
                <a16:creationId xmlns:a16="http://schemas.microsoft.com/office/drawing/2014/main" id="{91B9727E-E6E7-4E80-9CDA-DBCEC5FE5FC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977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 – What About the Edge?</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Edge components (e.g., gateways) can help optimize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Preliminary processing at the edge can be used to filter what really matters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Potential for bundling or compressing data for transmit to cloud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Can help with bandwidth or latency issues</a:t>
            </a:r>
          </a:p>
          <a:p>
            <a:pPr marL="285750" indent="-285750">
              <a:spcBef>
                <a:spcPts val="0"/>
              </a:spcBef>
              <a:buClrTx/>
              <a:buSzPct val="100000"/>
              <a:buFont typeface="Arial" panose="020B0604020202020204" pitchFamily="34" charset="0"/>
              <a:buChar char="ɟ"/>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a:t>
            </a:fld>
            <a:endParaRPr/>
          </a:p>
        </p:txBody>
      </p:sp>
      <p:graphicFrame>
        <p:nvGraphicFramePr>
          <p:cNvPr id="8" name="Diagram 7">
            <a:extLst>
              <a:ext uri="{FF2B5EF4-FFF2-40B4-BE49-F238E27FC236}">
                <a16:creationId xmlns:a16="http://schemas.microsoft.com/office/drawing/2014/main" id="{3EFF9587-7E72-4807-8275-6B0DA24B4756}"/>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70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Scrubbing &amp; Normalization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payload, some portions of the data may not be needed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Or some portions might contain sensitive detail</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Those parts not needed or sensitive can be “scrubbed” to exclude</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a:t>
            </a:fld>
            <a:endParaRPr/>
          </a:p>
        </p:txBody>
      </p:sp>
      <p:graphicFrame>
        <p:nvGraphicFramePr>
          <p:cNvPr id="7" name="Diagram 6">
            <a:extLst>
              <a:ext uri="{FF2B5EF4-FFF2-40B4-BE49-F238E27FC236}">
                <a16:creationId xmlns:a16="http://schemas.microsoft.com/office/drawing/2014/main" id="{FF030488-045D-42A6-BE1A-899BE9C466EB}"/>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450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Scrubbing &amp; Normalization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Represents another potential optimization that can preserve storage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In other cases, similar data may be coming in multiple, disparate formats</a:t>
            </a: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14</a:t>
            </a:fld>
            <a:endParaRPr/>
          </a:p>
        </p:txBody>
      </p:sp>
      <p:graphicFrame>
        <p:nvGraphicFramePr>
          <p:cNvPr id="7" name="Diagram 6">
            <a:extLst>
              <a:ext uri="{FF2B5EF4-FFF2-40B4-BE49-F238E27FC236}">
                <a16:creationId xmlns:a16="http://schemas.microsoft.com/office/drawing/2014/main" id="{DD16CBAF-D1CC-4F1B-A35C-3E487336E4D7}"/>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353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Scrubbing &amp; Normalization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Normalization can bring consistency to the disparate content</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By normalizing, becomes a single dataset for comprehensive analysis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Normalization may happen as part of ingestion or as part of a separate step</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15</a:t>
            </a:fld>
            <a:endParaRPr/>
          </a:p>
        </p:txBody>
      </p:sp>
      <p:graphicFrame>
        <p:nvGraphicFramePr>
          <p:cNvPr id="7" name="Diagram 6">
            <a:extLst>
              <a:ext uri="{FF2B5EF4-FFF2-40B4-BE49-F238E27FC236}">
                <a16:creationId xmlns:a16="http://schemas.microsoft.com/office/drawing/2014/main" id="{CFD0481A-C67A-425B-A8DD-995B29FBF17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718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sz="2100" dirty="0">
                <a:latin typeface="Helvetica Neue"/>
                <a:ea typeface="Helvetica Neue"/>
                <a:cs typeface="Helvetica Neue"/>
                <a:sym typeface="Helvetica Neue"/>
              </a:rPr>
              <a:t>Data Scrubbing &amp; Normalization – What About the Edge?</a:t>
            </a:r>
            <a:endParaRPr sz="2100"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complexity, may execute faster closer to the data</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Might involve proprietary algorithms best kept within full control</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Allows addressing of sensitive data before routed to Cloud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Can also provide additional optimization (relative to bandwidth)</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16</a:t>
            </a:fld>
            <a:endParaRPr/>
          </a:p>
        </p:txBody>
      </p:sp>
      <p:graphicFrame>
        <p:nvGraphicFramePr>
          <p:cNvPr id="8" name="Diagram 7">
            <a:extLst>
              <a:ext uri="{FF2B5EF4-FFF2-40B4-BE49-F238E27FC236}">
                <a16:creationId xmlns:a16="http://schemas.microsoft.com/office/drawing/2014/main" id="{6D6AEEA8-9BB9-456C-B37B-B667A3F1D614}"/>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736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Aggregation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Helps provide full picture of data from multiple streams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May also be used to enrich with info from other data sources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will be stored in persistent storage for downstream analysis &amp; reporting</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17</a:t>
            </a:fld>
            <a:endParaRPr/>
          </a:p>
        </p:txBody>
      </p:sp>
      <p:graphicFrame>
        <p:nvGraphicFramePr>
          <p:cNvPr id="7" name="Diagram 6">
            <a:extLst>
              <a:ext uri="{FF2B5EF4-FFF2-40B4-BE49-F238E27FC236}">
                <a16:creationId xmlns:a16="http://schemas.microsoft.com/office/drawing/2014/main" id="{7A4D1BE0-844D-4B7E-8947-A9E76EE081FA}"/>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197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Aggregation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In statistical analysis, the larger the sample size, the more accurate the inference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To manage costs, large sets of data may leverage different types of storage:</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Hot storage – most recent data and most relevant for current analysis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Cool storage – data not actively used but potentially relevant (short-term trends)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Cold or archive storage – data kept for historical purposes and long-term trending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Security of the stored data and encryption at rest become critical</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18</a:t>
            </a:fld>
            <a:endParaRPr/>
          </a:p>
        </p:txBody>
      </p:sp>
      <p:graphicFrame>
        <p:nvGraphicFramePr>
          <p:cNvPr id="7" name="Diagram 6">
            <a:extLst>
              <a:ext uri="{FF2B5EF4-FFF2-40B4-BE49-F238E27FC236}">
                <a16:creationId xmlns:a16="http://schemas.microsoft.com/office/drawing/2014/main" id="{1FE0DFF4-1994-46CF-9F8D-849DA90A1BD4}"/>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314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Aggregation – What About the Edge?</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Provides an additional layer of storage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not transmitted to Cloud (due to optimizations) may still be valuable to keep</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Enables storage of sensitive data in “raw” format in controlled environment</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Can help balance costs against short to mid-term retention requirements</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19</a:t>
            </a:fld>
            <a:endParaRPr/>
          </a:p>
        </p:txBody>
      </p:sp>
      <p:graphicFrame>
        <p:nvGraphicFramePr>
          <p:cNvPr id="8" name="Diagram 7">
            <a:extLst>
              <a:ext uri="{FF2B5EF4-FFF2-40B4-BE49-F238E27FC236}">
                <a16:creationId xmlns:a16="http://schemas.microsoft.com/office/drawing/2014/main" id="{0CE02755-60C0-4187-A35D-20CA3721582F}"/>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73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3"/>
        <p:cNvGrpSpPr/>
        <p:nvPr/>
      </p:nvGrpSpPr>
      <p:grpSpPr>
        <a:xfrm>
          <a:off x="0" y="0"/>
          <a:ext cx="0" cy="0"/>
          <a:chOff x="0" y="0"/>
          <a:chExt cx="0" cy="0"/>
        </a:xfrm>
      </p:grpSpPr>
      <p:sp>
        <p:nvSpPr>
          <p:cNvPr id="244" name="Google Shape;244;p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Prerequisites</a:t>
            </a:r>
            <a:endParaRPr/>
          </a:p>
        </p:txBody>
      </p:sp>
      <p:sp>
        <p:nvSpPr>
          <p:cNvPr id="245" name="Google Shape;245;p3"/>
          <p:cNvSpPr txBox="1"/>
          <p:nvPr/>
        </p:nvSpPr>
        <p:spPr>
          <a:xfrm>
            <a:off x="613700" y="1641750"/>
            <a:ext cx="7086600" cy="9492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15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Are interested in learning more about data engineering and services available in th</a:t>
            </a:r>
            <a:r>
              <a:rPr lang="en-US" sz="1500" dirty="0">
                <a:solidFill>
                  <a:srgbClr val="404040"/>
                </a:solidFill>
              </a:rPr>
              <a:t>e Cloud to move, analyze, and use critical information</a:t>
            </a:r>
            <a:endParaRPr sz="1500" b="0" i="0" u="none" strike="noStrike" cap="none" dirty="0">
              <a:solidFill>
                <a:srgbClr val="404040"/>
              </a:solidFill>
              <a:latin typeface="Arial"/>
              <a:ea typeface="Arial"/>
              <a:cs typeface="Arial"/>
              <a:sym typeface="Arial"/>
            </a:endParaRPr>
          </a:p>
        </p:txBody>
      </p:sp>
      <p:sp>
        <p:nvSpPr>
          <p:cNvPr id="246" name="Google Shape;246;p3"/>
          <p:cNvSpPr txBox="1"/>
          <p:nvPr/>
        </p:nvSpPr>
        <p:spPr>
          <a:xfrm>
            <a:off x="613700" y="2822400"/>
            <a:ext cx="7806000" cy="1202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F05A28"/>
              </a:solidFill>
              <a:latin typeface="Arial"/>
              <a:ea typeface="Arial"/>
              <a:cs typeface="Arial"/>
              <a:sym typeface="Arial"/>
            </a:endParaRPr>
          </a:p>
        </p:txBody>
      </p:sp>
      <p:sp>
        <p:nvSpPr>
          <p:cNvPr id="247" name="Google Shape;247;p3"/>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This course assumes you:</a:t>
            </a:r>
            <a:endParaRPr sz="1800" b="1" i="0" u="none" strike="noStrike" cap="none">
              <a:solidFill>
                <a:srgbClr val="F05A28"/>
              </a:solidFill>
              <a:latin typeface="Arial"/>
              <a:ea typeface="Arial"/>
              <a:cs typeface="Arial"/>
              <a:sym typeface="Arial"/>
            </a:endParaRPr>
          </a:p>
        </p:txBody>
      </p:sp>
      <p:sp>
        <p:nvSpPr>
          <p:cNvPr id="248" name="Google Shape;248;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In the digital age, data is the competitive edge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Companies that manage their data as a critical asset succeed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Keys: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Aggregating efficiently</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Analyzing effectively</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20</a:t>
            </a:fld>
            <a:endParaRPr/>
          </a:p>
        </p:txBody>
      </p:sp>
      <p:graphicFrame>
        <p:nvGraphicFramePr>
          <p:cNvPr id="7" name="Diagram 6">
            <a:extLst>
              <a:ext uri="{FF2B5EF4-FFF2-40B4-BE49-F238E27FC236}">
                <a16:creationId xmlns:a16="http://schemas.microsoft.com/office/drawing/2014/main" id="{823BB100-9262-4884-956F-86C130C128EB}"/>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816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Goal is to identify and leverage the most important data points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Importance is measured by business value-driven decision-making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What can I learn about today’s customers, scenarios, or business cases?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What can I effectively predict about tomorrow?</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21</a:t>
            </a:fld>
            <a:endParaRPr/>
          </a:p>
        </p:txBody>
      </p:sp>
      <p:graphicFrame>
        <p:nvGraphicFramePr>
          <p:cNvPr id="7" name="Diagram 6">
            <a:extLst>
              <a:ext uri="{FF2B5EF4-FFF2-40B4-BE49-F238E27FC236}">
                <a16:creationId xmlns:a16="http://schemas.microsoft.com/office/drawing/2014/main" id="{6F090C84-C8B0-4CF8-903F-945117A3059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768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Requires balancing of competing concerns: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To increase quality of intelligence, more data is required (sometimes MUCH more)</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But massive datasets can be complex to manage and process</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22</a:t>
            </a:fld>
            <a:endParaRPr/>
          </a:p>
        </p:txBody>
      </p:sp>
      <p:graphicFrame>
        <p:nvGraphicFramePr>
          <p:cNvPr id="7" name="Diagram 6">
            <a:extLst>
              <a:ext uri="{FF2B5EF4-FFF2-40B4-BE49-F238E27FC236}">
                <a16:creationId xmlns:a16="http://schemas.microsoft.com/office/drawing/2014/main" id="{BAB54D83-5C5B-4C52-88C4-532984CF13C5}"/>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892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Enter ML / AI:</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Algorithms are used to build mathematical models from existing data</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Results in a mathematical “trajectory” (and confidence level)</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Algorithms can be configured to learn and improve over time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Hyperscale available in the Cloud brings near-limitless power to bear</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23</a:t>
            </a:fld>
            <a:endParaRPr/>
          </a:p>
        </p:txBody>
      </p:sp>
      <p:graphicFrame>
        <p:nvGraphicFramePr>
          <p:cNvPr id="7" name="Diagram 6">
            <a:extLst>
              <a:ext uri="{FF2B5EF4-FFF2-40B4-BE49-F238E27FC236}">
                <a16:creationId xmlns:a16="http://schemas.microsoft.com/office/drawing/2014/main" id="{B8CB6C74-F8E0-48CC-BB45-5C1D0531866E}"/>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660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BD47-2374-443F-91B4-CE5B25AE41DF}"/>
              </a:ext>
            </a:extLst>
          </p:cNvPr>
          <p:cNvSpPr>
            <a:spLocks noGrp="1"/>
          </p:cNvSpPr>
          <p:nvPr>
            <p:ph type="title"/>
          </p:nvPr>
        </p:nvSpPr>
        <p:spPr/>
        <p:txBody>
          <a:bodyPr/>
          <a:lstStyle/>
          <a:p>
            <a:r>
              <a:rPr lang="en-US" dirty="0"/>
              <a:t>Data Lake vs. Data Warehouse</a:t>
            </a:r>
          </a:p>
        </p:txBody>
      </p:sp>
      <p:sp>
        <p:nvSpPr>
          <p:cNvPr id="4" name="Slide Number Placeholder 3">
            <a:extLst>
              <a:ext uri="{FF2B5EF4-FFF2-40B4-BE49-F238E27FC236}">
                <a16:creationId xmlns:a16="http://schemas.microsoft.com/office/drawing/2014/main" id="{ADDAA15E-85D8-46CB-A06C-7986EE40FA1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4001286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C06F0B-2B95-BC0C-1D91-45FC0B46EA9B}"/>
              </a:ext>
            </a:extLst>
          </p:cNvPr>
          <p:cNvSpPr>
            <a:spLocks noGrp="1"/>
          </p:cNvSpPr>
          <p:nvPr>
            <p:ph type="title"/>
          </p:nvPr>
        </p:nvSpPr>
        <p:spPr/>
        <p:txBody>
          <a:bodyPr/>
          <a:lstStyle/>
          <a:p>
            <a:r>
              <a:rPr lang="en-US" dirty="0"/>
              <a:t>OLAP vs. OLTP</a:t>
            </a:r>
          </a:p>
        </p:txBody>
      </p:sp>
      <p:pic>
        <p:nvPicPr>
          <p:cNvPr id="6" name="Graphic 5" descr="Warehouse with solid fill">
            <a:extLst>
              <a:ext uri="{FF2B5EF4-FFF2-40B4-BE49-F238E27FC236}">
                <a16:creationId xmlns:a16="http://schemas.microsoft.com/office/drawing/2014/main" id="{899CB831-56DB-03EE-8E39-058392EFFB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54404" y="1383346"/>
            <a:ext cx="1274386" cy="1274386"/>
          </a:xfrm>
          <a:prstGeom prst="rect">
            <a:avLst/>
          </a:prstGeom>
        </p:spPr>
      </p:pic>
      <p:pic>
        <p:nvPicPr>
          <p:cNvPr id="8" name="Graphic 7" descr="Payroll with solid fill">
            <a:extLst>
              <a:ext uri="{FF2B5EF4-FFF2-40B4-BE49-F238E27FC236}">
                <a16:creationId xmlns:a16="http://schemas.microsoft.com/office/drawing/2014/main" id="{E22192F5-5815-009C-1F23-9A2D4D5FE2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35831" y="1383346"/>
            <a:ext cx="1274386" cy="1274386"/>
          </a:xfrm>
          <a:prstGeom prst="rect">
            <a:avLst/>
          </a:prstGeom>
        </p:spPr>
      </p:pic>
      <p:sp>
        <p:nvSpPr>
          <p:cNvPr id="9" name="TextBox 8">
            <a:extLst>
              <a:ext uri="{FF2B5EF4-FFF2-40B4-BE49-F238E27FC236}">
                <a16:creationId xmlns:a16="http://schemas.microsoft.com/office/drawing/2014/main" id="{840ECD5E-9446-51F6-A972-94E3C78A32C9}"/>
              </a:ext>
            </a:extLst>
          </p:cNvPr>
          <p:cNvSpPr txBox="1"/>
          <p:nvPr/>
        </p:nvSpPr>
        <p:spPr>
          <a:xfrm>
            <a:off x="838985" y="2657732"/>
            <a:ext cx="3289955" cy="307777"/>
          </a:xfrm>
          <a:prstGeom prst="rect">
            <a:avLst/>
          </a:prstGeom>
          <a:noFill/>
        </p:spPr>
        <p:txBody>
          <a:bodyPr wrap="square" rtlCol="0">
            <a:spAutoFit/>
          </a:bodyPr>
          <a:lstStyle/>
          <a:p>
            <a:pPr algn="ctr"/>
            <a:r>
              <a:rPr lang="en-US" dirty="0"/>
              <a:t>OLAP (Online Analytical Processing)</a:t>
            </a:r>
          </a:p>
        </p:txBody>
      </p:sp>
      <p:sp>
        <p:nvSpPr>
          <p:cNvPr id="10" name="TextBox 9">
            <a:extLst>
              <a:ext uri="{FF2B5EF4-FFF2-40B4-BE49-F238E27FC236}">
                <a16:creationId xmlns:a16="http://schemas.microsoft.com/office/drawing/2014/main" id="{21C9AD48-8B72-658D-CA95-EB7C11CE315D}"/>
              </a:ext>
            </a:extLst>
          </p:cNvPr>
          <p:cNvSpPr txBox="1"/>
          <p:nvPr/>
        </p:nvSpPr>
        <p:spPr>
          <a:xfrm>
            <a:off x="692869" y="3044230"/>
            <a:ext cx="3582186" cy="954107"/>
          </a:xfrm>
          <a:prstGeom prst="rect">
            <a:avLst/>
          </a:prstGeom>
          <a:noFill/>
        </p:spPr>
        <p:txBody>
          <a:bodyPr wrap="square" rtlCol="0">
            <a:spAutoFit/>
          </a:bodyPr>
          <a:lstStyle/>
          <a:p>
            <a:pPr algn="ctr"/>
            <a:r>
              <a:rPr lang="en-US" dirty="0"/>
              <a:t>Involves software, tooling, and practices to help a company aggregate important data, analyze it, report against it, and make business decisions utilizing it</a:t>
            </a:r>
          </a:p>
        </p:txBody>
      </p:sp>
      <p:sp>
        <p:nvSpPr>
          <p:cNvPr id="11" name="TextBox 10">
            <a:extLst>
              <a:ext uri="{FF2B5EF4-FFF2-40B4-BE49-F238E27FC236}">
                <a16:creationId xmlns:a16="http://schemas.microsoft.com/office/drawing/2014/main" id="{E37DE837-9FAD-696C-39CD-D71D357CB155}"/>
              </a:ext>
            </a:extLst>
          </p:cNvPr>
          <p:cNvSpPr txBox="1"/>
          <p:nvPr/>
        </p:nvSpPr>
        <p:spPr>
          <a:xfrm>
            <a:off x="5236590" y="2657732"/>
            <a:ext cx="3289955" cy="307777"/>
          </a:xfrm>
          <a:prstGeom prst="rect">
            <a:avLst/>
          </a:prstGeom>
          <a:noFill/>
        </p:spPr>
        <p:txBody>
          <a:bodyPr wrap="square" rtlCol="0">
            <a:spAutoFit/>
          </a:bodyPr>
          <a:lstStyle/>
          <a:p>
            <a:pPr algn="ctr"/>
            <a:r>
              <a:rPr lang="en-US" dirty="0"/>
              <a:t>OLTP (Online Transaction Processing)</a:t>
            </a:r>
          </a:p>
        </p:txBody>
      </p:sp>
      <p:sp>
        <p:nvSpPr>
          <p:cNvPr id="12" name="TextBox 11">
            <a:extLst>
              <a:ext uri="{FF2B5EF4-FFF2-40B4-BE49-F238E27FC236}">
                <a16:creationId xmlns:a16="http://schemas.microsoft.com/office/drawing/2014/main" id="{D0B10975-4998-8FDE-B7DC-0F57AB9E3CE2}"/>
              </a:ext>
            </a:extLst>
          </p:cNvPr>
          <p:cNvSpPr txBox="1"/>
          <p:nvPr/>
        </p:nvSpPr>
        <p:spPr>
          <a:xfrm>
            <a:off x="5090474" y="3044230"/>
            <a:ext cx="3582186" cy="1384995"/>
          </a:xfrm>
          <a:prstGeom prst="rect">
            <a:avLst/>
          </a:prstGeom>
          <a:noFill/>
        </p:spPr>
        <p:txBody>
          <a:bodyPr wrap="square" rtlCol="0">
            <a:spAutoFit/>
          </a:bodyPr>
          <a:lstStyle/>
          <a:p>
            <a:pPr algn="ctr"/>
            <a:r>
              <a:rPr lang="en-US" dirty="0"/>
              <a:t>Involves the management of important data-centric operations used to support the company’s transactional business activities – e.g., recording details of an order submitted via an online ecommerce platform</a:t>
            </a:r>
          </a:p>
        </p:txBody>
      </p:sp>
      <p:sp>
        <p:nvSpPr>
          <p:cNvPr id="13" name="Google Shape;152;p25">
            <a:extLst>
              <a:ext uri="{FF2B5EF4-FFF2-40B4-BE49-F238E27FC236}">
                <a16:creationId xmlns:a16="http://schemas.microsoft.com/office/drawing/2014/main" id="{F657B42C-00F8-7B89-05BE-2A69AA69C624}"/>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25</a:t>
            </a:fld>
            <a:endParaRPr/>
          </a:p>
        </p:txBody>
      </p:sp>
    </p:spTree>
    <p:extLst>
      <p:ext uri="{BB962C8B-B14F-4D97-AF65-F5344CB8AC3E}">
        <p14:creationId xmlns:p14="http://schemas.microsoft.com/office/powerpoint/2010/main" val="478418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9" name="Google Shape;1569;p214"/>
          <p:cNvSpPr txBox="1">
            <a:spLocks noGrp="1"/>
          </p:cNvSpPr>
          <p:nvPr>
            <p:ph type="subTitle" idx="1"/>
          </p:nvPr>
        </p:nvSpPr>
        <p:spPr>
          <a:xfrm>
            <a:off x="613700" y="1109060"/>
            <a:ext cx="7625100" cy="3173100"/>
          </a:xfrm>
          <a:prstGeom prst="rect">
            <a:avLst/>
          </a:prstGeom>
        </p:spPr>
        <p:txBody>
          <a:bodyPr spcFirstLastPara="1" wrap="square" lIns="0" tIns="0" rIns="0" bIns="0" anchor="t" anchorCtr="0">
            <a:noAutofit/>
          </a:bodyPr>
          <a:lstStyle/>
          <a:p>
            <a:pPr marL="0" lvl="0" indent="0" algn="l" rtl="0">
              <a:lnSpc>
                <a:spcPct val="150000"/>
              </a:lnSpc>
              <a:spcBef>
                <a:spcPts val="0"/>
              </a:spcBef>
              <a:spcAft>
                <a:spcPts val="0"/>
              </a:spcAft>
              <a:buNone/>
            </a:pPr>
            <a:r>
              <a:rPr lang="en" sz="1300" dirty="0"/>
              <a:t>A </a:t>
            </a:r>
            <a:r>
              <a:rPr lang="en" sz="1300" b="1" dirty="0"/>
              <a:t>Data Warehouse</a:t>
            </a:r>
            <a:r>
              <a:rPr lang="en" sz="1300" dirty="0"/>
              <a:t> is a blend of technologies and components for the strategic use of data. </a:t>
            </a:r>
            <a:endParaRPr sz="1300" dirty="0"/>
          </a:p>
          <a:p>
            <a:pPr marL="457200" lvl="0" indent="-311150" algn="l" rtl="0">
              <a:lnSpc>
                <a:spcPct val="150000"/>
              </a:lnSpc>
              <a:spcBef>
                <a:spcPts val="0"/>
              </a:spcBef>
              <a:spcAft>
                <a:spcPts val="0"/>
              </a:spcAft>
              <a:buSzPts val="1300"/>
              <a:buChar char="●"/>
            </a:pPr>
            <a:r>
              <a:rPr lang="en" sz="1300" dirty="0"/>
              <a:t>It collects and manages data from varied sources to provide meaningful business insights. </a:t>
            </a:r>
            <a:endParaRPr sz="1300" dirty="0"/>
          </a:p>
          <a:p>
            <a:pPr marL="457200" lvl="0" indent="-311150" algn="l" rtl="0">
              <a:lnSpc>
                <a:spcPct val="150000"/>
              </a:lnSpc>
              <a:spcBef>
                <a:spcPts val="0"/>
              </a:spcBef>
              <a:spcAft>
                <a:spcPts val="0"/>
              </a:spcAft>
              <a:buSzPts val="1300"/>
              <a:buChar char="●"/>
            </a:pPr>
            <a:r>
              <a:rPr lang="en" sz="1300" dirty="0"/>
              <a:t>The primary use of the data stored is for query processing and analysis instead of transaction processing.</a:t>
            </a:r>
            <a:endParaRPr sz="1300" dirty="0"/>
          </a:p>
          <a:p>
            <a:pPr marL="457200" lvl="0" indent="-311150" algn="l" rtl="0">
              <a:lnSpc>
                <a:spcPct val="150000"/>
              </a:lnSpc>
              <a:spcBef>
                <a:spcPts val="0"/>
              </a:spcBef>
              <a:spcAft>
                <a:spcPts val="0"/>
              </a:spcAft>
              <a:buSzPts val="1300"/>
              <a:buChar char="●"/>
            </a:pPr>
            <a:r>
              <a:rPr lang="en" sz="1300" dirty="0"/>
              <a:t>It employs a set of processes to transform data into actionable information.</a:t>
            </a:r>
            <a:endParaRPr sz="1300" dirty="0"/>
          </a:p>
        </p:txBody>
      </p:sp>
      <p:pic>
        <p:nvPicPr>
          <p:cNvPr id="1570" name="Google Shape;1570;p214"/>
          <p:cNvPicPr preferRelativeResize="0"/>
          <p:nvPr/>
        </p:nvPicPr>
        <p:blipFill>
          <a:blip r:embed="rId3">
            <a:alphaModFix/>
          </a:blip>
          <a:stretch>
            <a:fillRect/>
          </a:stretch>
        </p:blipFill>
        <p:spPr>
          <a:xfrm>
            <a:off x="2292300" y="2633850"/>
            <a:ext cx="4633600" cy="2267025"/>
          </a:xfrm>
          <a:prstGeom prst="rect">
            <a:avLst/>
          </a:prstGeom>
          <a:noFill/>
          <a:ln>
            <a:noFill/>
          </a:ln>
        </p:spPr>
      </p:pic>
      <p:sp>
        <p:nvSpPr>
          <p:cNvPr id="6" name="Google Shape;150;p25">
            <a:extLst>
              <a:ext uri="{FF2B5EF4-FFF2-40B4-BE49-F238E27FC236}">
                <a16:creationId xmlns:a16="http://schemas.microsoft.com/office/drawing/2014/main" id="{91893064-D135-D145-128B-0011633F6F28}"/>
              </a:ext>
            </a:extLst>
          </p:cNvPr>
          <p:cNvSpPr txBox="1">
            <a:spLocks noGrp="1"/>
          </p:cNvSpPr>
          <p:nvPr>
            <p:ph type="title"/>
          </p:nvPr>
        </p:nvSpPr>
        <p:spPr>
          <a:xfrm>
            <a:off x="613700" y="714275"/>
            <a:ext cx="8253300" cy="314100"/>
          </a:xfrm>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What is a Data Warehouse?</a:t>
            </a:r>
            <a:endParaRPr dirty="0">
              <a:latin typeface="Helvetica Neue"/>
              <a:ea typeface="Helvetica Neue"/>
              <a:cs typeface="Helvetica Neue"/>
              <a:sym typeface="Helvetica Neue"/>
            </a:endParaRPr>
          </a:p>
        </p:txBody>
      </p:sp>
      <p:sp>
        <p:nvSpPr>
          <p:cNvPr id="7" name="Slide Number Placeholder 3">
            <a:extLst>
              <a:ext uri="{FF2B5EF4-FFF2-40B4-BE49-F238E27FC236}">
                <a16:creationId xmlns:a16="http://schemas.microsoft.com/office/drawing/2014/main" id="{183FFFFE-71CB-22CF-E797-E5866556EAA2}"/>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tx1"/>
                </a:solidFill>
              </a:rPr>
              <a:pPr/>
              <a:t>26</a:t>
            </a:fld>
            <a:endParaRPr lang="en"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7" name="Google Shape;1577;p215"/>
          <p:cNvSpPr txBox="1">
            <a:spLocks noGrp="1"/>
          </p:cNvSpPr>
          <p:nvPr>
            <p:ph type="subTitle" idx="1"/>
          </p:nvPr>
        </p:nvSpPr>
        <p:spPr>
          <a:xfrm>
            <a:off x="5522929" y="1342475"/>
            <a:ext cx="3344071" cy="3173100"/>
          </a:xfrm>
          <a:prstGeom prst="rect">
            <a:avLst/>
          </a:prstGeom>
        </p:spPr>
        <p:txBody>
          <a:bodyPr spcFirstLastPara="1" wrap="square" lIns="0" tIns="0" rIns="0" bIns="0" anchor="t" anchorCtr="0">
            <a:noAutofit/>
          </a:bodyPr>
          <a:lstStyle/>
          <a:p>
            <a:pPr marL="457200" lvl="0" indent="-311150" algn="l" rtl="0">
              <a:lnSpc>
                <a:spcPct val="115000"/>
              </a:lnSpc>
              <a:spcBef>
                <a:spcPts val="500"/>
              </a:spcBef>
              <a:spcAft>
                <a:spcPts val="0"/>
              </a:spcAft>
              <a:buClrTx/>
              <a:buSzPts val="1300"/>
              <a:buFont typeface="Arial" panose="020B0604020202020204" pitchFamily="34" charset="0"/>
              <a:buChar char="●"/>
            </a:pPr>
            <a:r>
              <a:rPr lang="en" sz="1300" dirty="0">
                <a:solidFill>
                  <a:schemeClr val="tx1"/>
                </a:solidFill>
              </a:rPr>
              <a:t>A </a:t>
            </a:r>
            <a:r>
              <a:rPr lang="en" sz="1300" b="1" dirty="0">
                <a:solidFill>
                  <a:schemeClr val="tx1"/>
                </a:solidFill>
              </a:rPr>
              <a:t>Data Lake</a:t>
            </a:r>
            <a:r>
              <a:rPr lang="en" sz="1300" dirty="0">
                <a:solidFill>
                  <a:schemeClr val="tx1"/>
                </a:solidFill>
              </a:rPr>
              <a:t> is a storage repository that can store a large amount of structured, semi-structured, and unstructured data. </a:t>
            </a:r>
            <a:endParaRPr sz="1300" dirty="0">
              <a:solidFill>
                <a:schemeClr val="tx1"/>
              </a:solidFill>
            </a:endParaRPr>
          </a:p>
          <a:p>
            <a:pPr marL="457200" lvl="0" indent="-311150" algn="l" rtl="0">
              <a:lnSpc>
                <a:spcPct val="115000"/>
              </a:lnSpc>
              <a:spcBef>
                <a:spcPts val="1000"/>
              </a:spcBef>
              <a:spcAft>
                <a:spcPts val="0"/>
              </a:spcAft>
              <a:buClrTx/>
              <a:buSzPts val="1300"/>
              <a:buFont typeface="Arial" panose="020B0604020202020204" pitchFamily="34" charset="0"/>
              <a:buChar char="●"/>
            </a:pPr>
            <a:r>
              <a:rPr lang="en" sz="1300" dirty="0">
                <a:solidFill>
                  <a:schemeClr val="tx1"/>
                </a:solidFill>
              </a:rPr>
              <a:t>It is a place to store every type of data in its native format with no fixed limits on account size or file. </a:t>
            </a:r>
            <a:endParaRPr sz="1300" dirty="0">
              <a:solidFill>
                <a:schemeClr val="tx1"/>
              </a:solidFill>
            </a:endParaRPr>
          </a:p>
          <a:p>
            <a:pPr marL="457200" lvl="0" indent="-311150" algn="l" rtl="0">
              <a:lnSpc>
                <a:spcPct val="115000"/>
              </a:lnSpc>
              <a:spcBef>
                <a:spcPts val="1000"/>
              </a:spcBef>
              <a:spcAft>
                <a:spcPts val="1000"/>
              </a:spcAft>
              <a:buClrTx/>
              <a:buSzPts val="1300"/>
              <a:buFont typeface="Arial" panose="020B0604020202020204" pitchFamily="34" charset="0"/>
              <a:buChar char="●"/>
            </a:pPr>
            <a:r>
              <a:rPr lang="en" sz="1300" dirty="0">
                <a:solidFill>
                  <a:schemeClr val="tx1"/>
                </a:solidFill>
              </a:rPr>
              <a:t>It supports very large amounts of data for enhanced analytical performance and native integration.</a:t>
            </a:r>
            <a:endParaRPr sz="1300" b="1" dirty="0">
              <a:solidFill>
                <a:schemeClr val="tx1"/>
              </a:solidFill>
            </a:endParaRPr>
          </a:p>
        </p:txBody>
      </p:sp>
      <p:pic>
        <p:nvPicPr>
          <p:cNvPr id="1576" name="Google Shape;1576;p215"/>
          <p:cNvPicPr preferRelativeResize="0"/>
          <p:nvPr/>
        </p:nvPicPr>
        <p:blipFill rotWithShape="1">
          <a:blip r:embed="rId3">
            <a:alphaModFix/>
          </a:blip>
          <a:srcRect l="4137" t="14730" r="5135" b="5211"/>
          <a:stretch/>
        </p:blipFill>
        <p:spPr>
          <a:xfrm>
            <a:off x="542511" y="1342475"/>
            <a:ext cx="4643718" cy="3173100"/>
          </a:xfrm>
          <a:prstGeom prst="rect">
            <a:avLst/>
          </a:prstGeom>
          <a:noFill/>
          <a:ln>
            <a:noFill/>
          </a:ln>
        </p:spPr>
      </p:pic>
      <p:sp>
        <p:nvSpPr>
          <p:cNvPr id="5" name="Google Shape;150;p25">
            <a:extLst>
              <a:ext uri="{FF2B5EF4-FFF2-40B4-BE49-F238E27FC236}">
                <a16:creationId xmlns:a16="http://schemas.microsoft.com/office/drawing/2014/main" id="{25C38DCF-74BD-0F53-506F-56AA5E266415}"/>
              </a:ext>
            </a:extLst>
          </p:cNvPr>
          <p:cNvSpPr txBox="1">
            <a:spLocks noGrp="1"/>
          </p:cNvSpPr>
          <p:nvPr>
            <p:ph type="title"/>
          </p:nvPr>
        </p:nvSpPr>
        <p:spPr>
          <a:xfrm>
            <a:off x="613700" y="714275"/>
            <a:ext cx="8253300" cy="314100"/>
          </a:xfrm>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What is a Data Lake?</a:t>
            </a:r>
            <a:endParaRPr dirty="0">
              <a:latin typeface="Helvetica Neue"/>
              <a:ea typeface="Helvetica Neue"/>
              <a:cs typeface="Helvetica Neue"/>
              <a:sym typeface="Helvetica Neue"/>
            </a:endParaRPr>
          </a:p>
        </p:txBody>
      </p:sp>
      <p:sp>
        <p:nvSpPr>
          <p:cNvPr id="6" name="Slide Number Placeholder 3">
            <a:extLst>
              <a:ext uri="{FF2B5EF4-FFF2-40B4-BE49-F238E27FC236}">
                <a16:creationId xmlns:a16="http://schemas.microsoft.com/office/drawing/2014/main" id="{36635BEA-8372-57AF-BA1F-827B12B50CF9}"/>
              </a:ext>
            </a:extLst>
          </p:cNvPr>
          <p:cNvSpPr txBox="1">
            <a:spLocks/>
          </p:cNvSpPr>
          <p:nvPr/>
        </p:nvSpPr>
        <p:spPr>
          <a:xfrm>
            <a:off x="8594725" y="4758765"/>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tx1"/>
                </a:solidFill>
              </a:rPr>
              <a:pPr/>
              <a:t>27</a:t>
            </a:fld>
            <a:endParaRPr lang="en"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218"/>
          <p:cNvSpPr txBox="1">
            <a:spLocks noGrp="1"/>
          </p:cNvSpPr>
          <p:nvPr>
            <p:ph type="title"/>
          </p:nvPr>
        </p:nvSpPr>
        <p:spPr>
          <a:prstGeom prst="rect">
            <a:avLst/>
          </a:prstGeom>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b="1"/>
              <a:t>Data Warehouse vs. Data Lake</a:t>
            </a:r>
            <a:endParaRPr b="1"/>
          </a:p>
        </p:txBody>
      </p:sp>
      <p:pic>
        <p:nvPicPr>
          <p:cNvPr id="1610" name="Google Shape;1610;p218"/>
          <p:cNvPicPr preferRelativeResize="0"/>
          <p:nvPr/>
        </p:nvPicPr>
        <p:blipFill rotWithShape="1">
          <a:blip r:embed="rId3">
            <a:alphaModFix/>
          </a:blip>
          <a:srcRect b="5392"/>
          <a:stretch/>
        </p:blipFill>
        <p:spPr>
          <a:xfrm>
            <a:off x="1228300" y="1180366"/>
            <a:ext cx="6687400" cy="3503343"/>
          </a:xfrm>
          <a:prstGeom prst="rect">
            <a:avLst/>
          </a:prstGeom>
          <a:noFill/>
          <a:ln>
            <a:noFill/>
          </a:ln>
        </p:spPr>
      </p:pic>
      <p:sp>
        <p:nvSpPr>
          <p:cNvPr id="1611" name="Google Shape;1611;p218"/>
          <p:cNvSpPr txBox="1"/>
          <p:nvPr/>
        </p:nvSpPr>
        <p:spPr>
          <a:xfrm>
            <a:off x="6574047" y="4683709"/>
            <a:ext cx="1583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rebuchet MS"/>
                <a:ea typeface="Trebuchet MS"/>
                <a:cs typeface="Trebuchet MS"/>
                <a:sym typeface="Trebuchet MS"/>
              </a:rPr>
              <a:t>Source: @qubole</a:t>
            </a:r>
            <a:endParaRPr sz="800">
              <a:latin typeface="Trebuchet MS"/>
              <a:ea typeface="Trebuchet MS"/>
              <a:cs typeface="Trebuchet MS"/>
              <a:sym typeface="Trebuchet MS"/>
            </a:endParaRPr>
          </a:p>
        </p:txBody>
      </p:sp>
      <p:sp>
        <p:nvSpPr>
          <p:cNvPr id="3" name="Slide Number Placeholder 3">
            <a:extLst>
              <a:ext uri="{FF2B5EF4-FFF2-40B4-BE49-F238E27FC236}">
                <a16:creationId xmlns:a16="http://schemas.microsoft.com/office/drawing/2014/main" id="{A915F962-440B-60F5-BA93-D33801790FFF}"/>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tx1"/>
                </a:solidFill>
              </a:rPr>
              <a:pPr/>
              <a:t>28</a:t>
            </a:fld>
            <a:endParaRPr lang="en" dirty="0">
              <a:solidFill>
                <a:schemeClr val="tx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graphicFrame>
        <p:nvGraphicFramePr>
          <p:cNvPr id="1616" name="Google Shape;1616;p219"/>
          <p:cNvGraphicFramePr/>
          <p:nvPr>
            <p:extLst>
              <p:ext uri="{D42A27DB-BD31-4B8C-83A1-F6EECF244321}">
                <p14:modId xmlns:p14="http://schemas.microsoft.com/office/powerpoint/2010/main" val="2186050135"/>
              </p:ext>
            </p:extLst>
          </p:nvPr>
        </p:nvGraphicFramePr>
        <p:xfrm>
          <a:off x="791862" y="1111623"/>
          <a:ext cx="7560276" cy="3824234"/>
        </p:xfrm>
        <a:graphic>
          <a:graphicData uri="http://schemas.openxmlformats.org/drawingml/2006/table">
            <a:tbl>
              <a:tblPr>
                <a:noFill/>
              </a:tblPr>
              <a:tblGrid>
                <a:gridCol w="976968">
                  <a:extLst>
                    <a:ext uri="{9D8B030D-6E8A-4147-A177-3AD203B41FA5}">
                      <a16:colId xmlns:a16="http://schemas.microsoft.com/office/drawing/2014/main" val="20000"/>
                    </a:ext>
                  </a:extLst>
                </a:gridCol>
                <a:gridCol w="3228601">
                  <a:extLst>
                    <a:ext uri="{9D8B030D-6E8A-4147-A177-3AD203B41FA5}">
                      <a16:colId xmlns:a16="http://schemas.microsoft.com/office/drawing/2014/main" val="20001"/>
                    </a:ext>
                  </a:extLst>
                </a:gridCol>
                <a:gridCol w="3354707">
                  <a:extLst>
                    <a:ext uri="{9D8B030D-6E8A-4147-A177-3AD203B41FA5}">
                      <a16:colId xmlns:a16="http://schemas.microsoft.com/office/drawing/2014/main" val="20002"/>
                    </a:ext>
                  </a:extLst>
                </a:gridCol>
              </a:tblGrid>
              <a:tr h="319981">
                <a:tc>
                  <a:txBody>
                    <a:bodyPr/>
                    <a:lstStyle/>
                    <a:p>
                      <a:pPr marL="0" lvl="0" indent="0" algn="ctr" rtl="0">
                        <a:lnSpc>
                          <a:spcPct val="115000"/>
                        </a:lnSpc>
                        <a:spcBef>
                          <a:spcPts val="0"/>
                        </a:spcBef>
                        <a:spcAft>
                          <a:spcPts val="0"/>
                        </a:spcAft>
                        <a:buNone/>
                      </a:pPr>
                      <a:r>
                        <a:rPr lang="en" sz="1000" b="1" dirty="0">
                          <a:solidFill>
                            <a:srgbClr val="FFFFFF"/>
                          </a:solidFill>
                          <a:latin typeface="Lato"/>
                          <a:ea typeface="Lato"/>
                          <a:cs typeface="Lato"/>
                          <a:sym typeface="Lato"/>
                        </a:rPr>
                        <a:t>Parameters</a:t>
                      </a:r>
                      <a:endParaRPr sz="1000" b="1" dirty="0">
                        <a:solidFill>
                          <a:srgbClr val="FFFFFF"/>
                        </a:solidFill>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000" b="1">
                          <a:solidFill>
                            <a:srgbClr val="FFFFFF"/>
                          </a:solidFill>
                          <a:latin typeface="Lato"/>
                          <a:ea typeface="Lato"/>
                          <a:cs typeface="Lato"/>
                          <a:sym typeface="Lato"/>
                        </a:rPr>
                        <a:t>Data Lake</a:t>
                      </a:r>
                      <a:endParaRPr sz="1000" b="1">
                        <a:solidFill>
                          <a:srgbClr val="FFFFFF"/>
                        </a:solidFill>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000" b="1" dirty="0">
                          <a:solidFill>
                            <a:srgbClr val="FFFFFF"/>
                          </a:solidFill>
                          <a:latin typeface="Lato"/>
                          <a:ea typeface="Lato"/>
                          <a:cs typeface="Lato"/>
                          <a:sym typeface="Lato"/>
                        </a:rPr>
                        <a:t>Data Warehouse</a:t>
                      </a:r>
                      <a:endParaRPr sz="1000" b="1" dirty="0">
                        <a:solidFill>
                          <a:srgbClr val="FFFFFF"/>
                        </a:solidFill>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00822">
                <a:tc>
                  <a:txBody>
                    <a:bodyPr/>
                    <a:lstStyle/>
                    <a:p>
                      <a:pPr marL="0" lvl="0" indent="0" algn="l" rtl="0">
                        <a:lnSpc>
                          <a:spcPct val="115000"/>
                        </a:lnSpc>
                        <a:spcBef>
                          <a:spcPts val="0"/>
                        </a:spcBef>
                        <a:spcAft>
                          <a:spcPts val="0"/>
                        </a:spcAft>
                        <a:buNone/>
                      </a:pPr>
                      <a:r>
                        <a:rPr lang="en" sz="900" b="1">
                          <a:latin typeface="Lato"/>
                          <a:ea typeface="Lato"/>
                          <a:cs typeface="Lato"/>
                          <a:sym typeface="Lato"/>
                        </a:rPr>
                        <a:t>Storage</a:t>
                      </a:r>
                      <a:endParaRPr sz="900" b="1">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FFFFF"/>
                    </a:solidFill>
                  </a:tcPr>
                </a:tc>
                <a:tc>
                  <a:txBody>
                    <a:bodyPr/>
                    <a:lstStyle/>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All data is kept irrespective of the source </a:t>
                      </a:r>
                      <a:endParaRPr sz="900">
                        <a:latin typeface="Lato"/>
                        <a:ea typeface="Lato"/>
                        <a:cs typeface="Lato"/>
                        <a:sym typeface="Lato"/>
                      </a:endParaRPr>
                    </a:p>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Data stored in raw  form</a:t>
                      </a:r>
                      <a:endParaRPr sz="900">
                        <a:latin typeface="Lato"/>
                        <a:ea typeface="Lato"/>
                        <a:cs typeface="Lato"/>
                        <a:sym typeface="Lato"/>
                      </a:endParaRPr>
                    </a:p>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Transformed when ready to use</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FFFFF"/>
                    </a:solidFill>
                  </a:tcPr>
                </a:tc>
                <a:tc>
                  <a:txBody>
                    <a:bodyPr/>
                    <a:lstStyle/>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Data from transactional systems consists of quantitative metrics with their attributes</a:t>
                      </a:r>
                      <a:endParaRPr sz="900">
                        <a:latin typeface="Lato"/>
                        <a:ea typeface="Lato"/>
                        <a:cs typeface="Lato"/>
                        <a:sym typeface="Lato"/>
                      </a:endParaRPr>
                    </a:p>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Data is cleansed and transformed before usage</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53612">
                <a:tc>
                  <a:txBody>
                    <a:bodyPr/>
                    <a:lstStyle/>
                    <a:p>
                      <a:pPr marL="0" lvl="0" indent="0" algn="l" rtl="0">
                        <a:lnSpc>
                          <a:spcPct val="115000"/>
                        </a:lnSpc>
                        <a:spcBef>
                          <a:spcPts val="0"/>
                        </a:spcBef>
                        <a:spcAft>
                          <a:spcPts val="0"/>
                        </a:spcAft>
                        <a:buNone/>
                      </a:pPr>
                      <a:r>
                        <a:rPr lang="en" sz="900" b="1">
                          <a:latin typeface="Lato"/>
                          <a:ea typeface="Lato"/>
                          <a:cs typeface="Lato"/>
                          <a:sym typeface="Lato"/>
                        </a:rPr>
                        <a:t>History</a:t>
                      </a:r>
                      <a:endParaRPr sz="900" b="1">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3F3F3"/>
                    </a:solidFill>
                  </a:tcPr>
                </a:tc>
                <a:tc>
                  <a:txBody>
                    <a:bodyPr/>
                    <a:lstStyle/>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Application of Big data in data lakes is relatively new</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3F3F3"/>
                    </a:solidFill>
                  </a:tcPr>
                </a:tc>
                <a:tc>
                  <a:txBody>
                    <a:bodyPr/>
                    <a:lstStyle/>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Data warehouse have been in use for decades</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53612">
                <a:tc>
                  <a:txBody>
                    <a:bodyPr/>
                    <a:lstStyle/>
                    <a:p>
                      <a:pPr marL="0" marR="0" lvl="0" indent="0" algn="l" rtl="0">
                        <a:lnSpc>
                          <a:spcPct val="115000"/>
                        </a:lnSpc>
                        <a:spcBef>
                          <a:spcPts val="0"/>
                        </a:spcBef>
                        <a:spcAft>
                          <a:spcPts val="0"/>
                        </a:spcAft>
                        <a:buNone/>
                      </a:pPr>
                      <a:r>
                        <a:rPr lang="en" sz="900" b="1">
                          <a:latin typeface="Lato"/>
                          <a:ea typeface="Lato"/>
                          <a:cs typeface="Lato"/>
                          <a:sym typeface="Lato"/>
                        </a:rPr>
                        <a:t>Data Capturing</a:t>
                      </a:r>
                      <a:endParaRPr sz="900" b="1">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FFFFF"/>
                    </a:solidFill>
                  </a:tcPr>
                </a:tc>
                <a:tc>
                  <a:txBody>
                    <a:bodyPr/>
                    <a:lstStyle/>
                    <a:p>
                      <a:pPr marL="457200" marR="0" lvl="0" indent="-285750" algn="just" rtl="0">
                        <a:lnSpc>
                          <a:spcPct val="115000"/>
                        </a:lnSpc>
                        <a:spcBef>
                          <a:spcPts val="0"/>
                        </a:spcBef>
                        <a:spcAft>
                          <a:spcPts val="0"/>
                        </a:spcAft>
                        <a:buSzPts val="900"/>
                        <a:buFont typeface="Lato"/>
                        <a:buChar char="●"/>
                      </a:pPr>
                      <a:r>
                        <a:rPr lang="en" sz="900">
                          <a:latin typeface="Lato"/>
                          <a:ea typeface="Lato"/>
                          <a:cs typeface="Lato"/>
                          <a:sym typeface="Lato"/>
                        </a:rPr>
                        <a:t>Captures all kinds &amp; types of data</a:t>
                      </a:r>
                      <a:endParaRPr sz="900">
                        <a:latin typeface="Lato"/>
                        <a:ea typeface="Lato"/>
                        <a:cs typeface="Lato"/>
                        <a:sym typeface="Lato"/>
                      </a:endParaRPr>
                    </a:p>
                    <a:p>
                      <a:pPr marL="457200" marR="0" lvl="0" indent="-285750" algn="just" rtl="0">
                        <a:lnSpc>
                          <a:spcPct val="115000"/>
                        </a:lnSpc>
                        <a:spcBef>
                          <a:spcPts val="0"/>
                        </a:spcBef>
                        <a:spcAft>
                          <a:spcPts val="0"/>
                        </a:spcAft>
                        <a:buSzPts val="900"/>
                        <a:buFont typeface="Lato"/>
                        <a:buChar char="●"/>
                      </a:pPr>
                      <a:r>
                        <a:rPr lang="en" sz="900">
                          <a:latin typeface="Lato"/>
                          <a:ea typeface="Lato"/>
                          <a:cs typeface="Lato"/>
                          <a:sym typeface="Lato"/>
                        </a:rPr>
                        <a:t>Structures, Semi-Structured and Unstructured</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FFFFF"/>
                    </a:solidFill>
                  </a:tcPr>
                </a:tc>
                <a:tc>
                  <a:txBody>
                    <a:bodyPr/>
                    <a:lstStyle/>
                    <a:p>
                      <a:pPr marL="457200" marR="0" lvl="0" indent="-285750" algn="just" rtl="0">
                        <a:lnSpc>
                          <a:spcPct val="115000"/>
                        </a:lnSpc>
                        <a:spcBef>
                          <a:spcPts val="0"/>
                        </a:spcBef>
                        <a:spcAft>
                          <a:spcPts val="0"/>
                        </a:spcAft>
                        <a:buSzPts val="900"/>
                        <a:buFont typeface="Lato"/>
                        <a:buChar char="●"/>
                      </a:pPr>
                      <a:r>
                        <a:rPr lang="en" sz="900">
                          <a:latin typeface="Lato"/>
                          <a:ea typeface="Lato"/>
                          <a:cs typeface="Lato"/>
                          <a:sym typeface="Lato"/>
                        </a:rPr>
                        <a:t>Structured information</a:t>
                      </a:r>
                      <a:endParaRPr sz="900">
                        <a:latin typeface="Lato"/>
                        <a:ea typeface="Lato"/>
                        <a:cs typeface="Lato"/>
                        <a:sym typeface="Lato"/>
                      </a:endParaRPr>
                    </a:p>
                    <a:p>
                      <a:pPr marL="457200" marR="0" lvl="0" indent="-285750" algn="just" rtl="0">
                        <a:lnSpc>
                          <a:spcPct val="115000"/>
                        </a:lnSpc>
                        <a:spcBef>
                          <a:spcPts val="0"/>
                        </a:spcBef>
                        <a:spcAft>
                          <a:spcPts val="0"/>
                        </a:spcAft>
                        <a:buSzPts val="900"/>
                        <a:buFont typeface="Lato"/>
                        <a:buChar char="●"/>
                      </a:pPr>
                      <a:r>
                        <a:rPr lang="en" sz="900">
                          <a:latin typeface="Lato"/>
                          <a:ea typeface="Lato"/>
                          <a:cs typeface="Lato"/>
                          <a:sym typeface="Lato"/>
                        </a:rPr>
                        <a:t>Organizes them in schemas </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00822">
                <a:tc>
                  <a:txBody>
                    <a:bodyPr/>
                    <a:lstStyle/>
                    <a:p>
                      <a:pPr marL="0" lvl="0" indent="0" algn="l" rtl="0">
                        <a:lnSpc>
                          <a:spcPct val="115000"/>
                        </a:lnSpc>
                        <a:spcBef>
                          <a:spcPts val="0"/>
                        </a:spcBef>
                        <a:spcAft>
                          <a:spcPts val="0"/>
                        </a:spcAft>
                        <a:buNone/>
                      </a:pPr>
                      <a:r>
                        <a:rPr lang="en" sz="900" b="1">
                          <a:latin typeface="Lato"/>
                          <a:ea typeface="Lato"/>
                          <a:cs typeface="Lato"/>
                          <a:sym typeface="Lato"/>
                        </a:rPr>
                        <a:t>Data Timeline</a:t>
                      </a:r>
                      <a:endParaRPr sz="900" b="1">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3F3F3"/>
                    </a:solidFill>
                  </a:tcPr>
                </a:tc>
                <a:tc>
                  <a:txBody>
                    <a:bodyPr/>
                    <a:lstStyle/>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Retain all data</a:t>
                      </a:r>
                      <a:endParaRPr sz="900">
                        <a:latin typeface="Lato"/>
                        <a:ea typeface="Lato"/>
                        <a:cs typeface="Lato"/>
                        <a:sym typeface="Lato"/>
                      </a:endParaRPr>
                    </a:p>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Includes data that it might use in the future</a:t>
                      </a:r>
                      <a:endParaRPr sz="900">
                        <a:latin typeface="Lato"/>
                        <a:ea typeface="Lato"/>
                        <a:cs typeface="Lato"/>
                        <a:sym typeface="Lato"/>
                      </a:endParaRPr>
                    </a:p>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Data is kept at all times for analysis</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3F3F3"/>
                    </a:solidFill>
                  </a:tcPr>
                </a:tc>
                <a:tc>
                  <a:txBody>
                    <a:bodyPr/>
                    <a:lstStyle/>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Significant time is spent on analyzing various data sources</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00822">
                <a:tc>
                  <a:txBody>
                    <a:bodyPr/>
                    <a:lstStyle/>
                    <a:p>
                      <a:pPr marL="0" lvl="0" indent="0" algn="l" rtl="0">
                        <a:lnSpc>
                          <a:spcPct val="115000"/>
                        </a:lnSpc>
                        <a:spcBef>
                          <a:spcPts val="0"/>
                        </a:spcBef>
                        <a:spcAft>
                          <a:spcPts val="0"/>
                        </a:spcAft>
                        <a:buNone/>
                      </a:pPr>
                      <a:r>
                        <a:rPr lang="en" sz="900" b="1">
                          <a:latin typeface="Lato"/>
                          <a:ea typeface="Lato"/>
                          <a:cs typeface="Lato"/>
                          <a:sym typeface="Lato"/>
                        </a:rPr>
                        <a:t>Users</a:t>
                      </a:r>
                      <a:endParaRPr sz="900" b="1">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FFFFF"/>
                    </a:solidFill>
                  </a:tcPr>
                </a:tc>
                <a:tc>
                  <a:txBody>
                    <a:bodyPr/>
                    <a:lstStyle/>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Ideal for the users (deep analyst)</a:t>
                      </a:r>
                      <a:endParaRPr sz="900">
                        <a:latin typeface="Lato"/>
                        <a:ea typeface="Lato"/>
                        <a:cs typeface="Lato"/>
                        <a:sym typeface="Lato"/>
                      </a:endParaRPr>
                    </a:p>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Include data scientists for advanced </a:t>
                      </a:r>
                      <a:r>
                        <a:rPr lang="en" sz="900">
                          <a:uFill>
                            <a:noFill/>
                          </a:uFill>
                          <a:latin typeface="Lato"/>
                          <a:ea typeface="Lato"/>
                          <a:cs typeface="Lato"/>
                          <a:sym typeface="Lato"/>
                          <a:hlinkClick r:id="rId3"/>
                        </a:rPr>
                        <a:t>analytical</a:t>
                      </a:r>
                      <a:r>
                        <a:rPr lang="en" sz="900">
                          <a:latin typeface="Lato"/>
                          <a:ea typeface="Lato"/>
                          <a:cs typeface="Lato"/>
                          <a:sym typeface="Lato"/>
                        </a:rPr>
                        <a:t> processing</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FFFFF"/>
                    </a:solidFill>
                  </a:tcPr>
                </a:tc>
                <a:tc>
                  <a:txBody>
                    <a:bodyPr/>
                    <a:lstStyle/>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Ideal for operational users (structured, easy to use and understand)</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593661">
                <a:tc>
                  <a:txBody>
                    <a:bodyPr/>
                    <a:lstStyle/>
                    <a:p>
                      <a:pPr marL="0" lvl="0" indent="0" algn="l" rtl="0">
                        <a:lnSpc>
                          <a:spcPct val="115000"/>
                        </a:lnSpc>
                        <a:spcBef>
                          <a:spcPts val="0"/>
                        </a:spcBef>
                        <a:spcAft>
                          <a:spcPts val="0"/>
                        </a:spcAft>
                        <a:buNone/>
                      </a:pPr>
                      <a:r>
                        <a:rPr lang="en" sz="900" b="1">
                          <a:latin typeface="Lato"/>
                          <a:ea typeface="Lato"/>
                          <a:cs typeface="Lato"/>
                          <a:sym typeface="Lato"/>
                        </a:rPr>
                        <a:t>Storage Costs</a:t>
                      </a:r>
                      <a:endParaRPr sz="900" b="1">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3F3F3"/>
                    </a:solidFill>
                  </a:tcPr>
                </a:tc>
                <a:tc>
                  <a:txBody>
                    <a:bodyPr/>
                    <a:lstStyle/>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Big Data technologies are relatively inexpensive</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3F3F3"/>
                    </a:solidFill>
                  </a:tcPr>
                </a:tc>
                <a:tc>
                  <a:txBody>
                    <a:bodyPr/>
                    <a:lstStyle/>
                    <a:p>
                      <a:pPr marL="457200" lvl="0" indent="-285750" algn="just" rtl="0">
                        <a:lnSpc>
                          <a:spcPct val="115000"/>
                        </a:lnSpc>
                        <a:spcBef>
                          <a:spcPts val="0"/>
                        </a:spcBef>
                        <a:spcAft>
                          <a:spcPts val="0"/>
                        </a:spcAft>
                        <a:buSzPts val="900"/>
                        <a:buFont typeface="Lato"/>
                        <a:buChar char="●"/>
                      </a:pPr>
                      <a:r>
                        <a:rPr lang="en" sz="900" dirty="0">
                          <a:latin typeface="Lato"/>
                          <a:ea typeface="Lato"/>
                          <a:cs typeface="Lato"/>
                          <a:sym typeface="Lato"/>
                        </a:rPr>
                        <a:t>Costlier and time-consuming</a:t>
                      </a:r>
                      <a:endParaRPr sz="900" dirty="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1617" name="Google Shape;1617;p219"/>
          <p:cNvSpPr txBox="1">
            <a:spLocks noGrp="1"/>
          </p:cNvSpPr>
          <p:nvPr>
            <p:ph type="title"/>
          </p:nvPr>
        </p:nvSpPr>
        <p:spPr>
          <a:prstGeom prst="rect">
            <a:avLst/>
          </a:prstGeom>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b="1"/>
              <a:t>Data Warehouse vs. Data Lake</a:t>
            </a:r>
            <a:endParaRPr b="1"/>
          </a:p>
        </p:txBody>
      </p:sp>
      <p:sp>
        <p:nvSpPr>
          <p:cNvPr id="3" name="Slide Number Placeholder 3">
            <a:extLst>
              <a:ext uri="{FF2B5EF4-FFF2-40B4-BE49-F238E27FC236}">
                <a16:creationId xmlns:a16="http://schemas.microsoft.com/office/drawing/2014/main" id="{7FCAC2F3-F291-6AE1-D2D6-A0E3EA1A013D}"/>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tx1"/>
                </a:solidFill>
              </a:rPr>
              <a:pPr/>
              <a:t>29</a:t>
            </a:fld>
            <a:endParaRPr lang="en"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Why study this subject?</a:t>
            </a:r>
            <a:endParaRPr/>
          </a:p>
        </p:txBody>
      </p:sp>
      <p:sp>
        <p:nvSpPr>
          <p:cNvPr id="294" name="Google Shape;294;p46"/>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None/>
            </a:pPr>
            <a:endParaRPr sz="2000" b="1">
              <a:solidFill>
                <a:srgbClr val="404040"/>
              </a:solidFill>
            </a:endParaRPr>
          </a:p>
        </p:txBody>
      </p:sp>
      <p:sp>
        <p:nvSpPr>
          <p:cNvPr id="295" name="Google Shape;295;p4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Data, in many ways, is a company’s biggest competitive advantage</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Exploring how data can be moved and processed using modern Cloud offerings can give you useful context for how the data is utilized</a:t>
            </a:r>
          </a:p>
        </p:txBody>
      </p:sp>
      <p:sp>
        <p:nvSpPr>
          <p:cNvPr id="296" name="Google Shape;296;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graphicFrame>
        <p:nvGraphicFramePr>
          <p:cNvPr id="1622" name="Google Shape;1622;p220"/>
          <p:cNvGraphicFramePr/>
          <p:nvPr>
            <p:extLst>
              <p:ext uri="{D42A27DB-BD31-4B8C-83A1-F6EECF244321}">
                <p14:modId xmlns:p14="http://schemas.microsoft.com/office/powerpoint/2010/main" val="1892719356"/>
              </p:ext>
            </p:extLst>
          </p:nvPr>
        </p:nvGraphicFramePr>
        <p:xfrm>
          <a:off x="624200" y="1345403"/>
          <a:ext cx="7895600" cy="3083822"/>
        </p:xfrm>
        <a:graphic>
          <a:graphicData uri="http://schemas.openxmlformats.org/drawingml/2006/table">
            <a:tbl>
              <a:tblPr>
                <a:noFill/>
              </a:tblPr>
              <a:tblGrid>
                <a:gridCol w="1020300">
                  <a:extLst>
                    <a:ext uri="{9D8B030D-6E8A-4147-A177-3AD203B41FA5}">
                      <a16:colId xmlns:a16="http://schemas.microsoft.com/office/drawing/2014/main" val="20000"/>
                    </a:ext>
                  </a:extLst>
                </a:gridCol>
                <a:gridCol w="3371800">
                  <a:extLst>
                    <a:ext uri="{9D8B030D-6E8A-4147-A177-3AD203B41FA5}">
                      <a16:colId xmlns:a16="http://schemas.microsoft.com/office/drawing/2014/main" val="20001"/>
                    </a:ext>
                  </a:extLst>
                </a:gridCol>
                <a:gridCol w="3503500">
                  <a:extLst>
                    <a:ext uri="{9D8B030D-6E8A-4147-A177-3AD203B41FA5}">
                      <a16:colId xmlns:a16="http://schemas.microsoft.com/office/drawing/2014/main" val="20002"/>
                    </a:ext>
                  </a:extLst>
                </a:gridCol>
              </a:tblGrid>
              <a:tr h="338375">
                <a:tc>
                  <a:txBody>
                    <a:bodyPr/>
                    <a:lstStyle/>
                    <a:p>
                      <a:pPr marL="0" lvl="0" indent="0" algn="ctr" rtl="0">
                        <a:lnSpc>
                          <a:spcPct val="115000"/>
                        </a:lnSpc>
                        <a:spcBef>
                          <a:spcPts val="0"/>
                        </a:spcBef>
                        <a:spcAft>
                          <a:spcPts val="0"/>
                        </a:spcAft>
                        <a:buNone/>
                      </a:pPr>
                      <a:r>
                        <a:rPr lang="en" sz="1000" b="1">
                          <a:solidFill>
                            <a:srgbClr val="FFFFFF"/>
                          </a:solidFill>
                          <a:latin typeface="Lato"/>
                          <a:ea typeface="Lato"/>
                          <a:cs typeface="Lato"/>
                          <a:sym typeface="Lato"/>
                        </a:rPr>
                        <a:t>Parameters</a:t>
                      </a:r>
                      <a:endParaRPr sz="1000" b="1">
                        <a:solidFill>
                          <a:srgbClr val="FFFFFF"/>
                        </a:solidFill>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000" b="1" dirty="0">
                          <a:solidFill>
                            <a:srgbClr val="FFFFFF"/>
                          </a:solidFill>
                          <a:latin typeface="Lato"/>
                          <a:ea typeface="Lato"/>
                          <a:cs typeface="Lato"/>
                          <a:sym typeface="Lato"/>
                        </a:rPr>
                        <a:t>Data Lake</a:t>
                      </a:r>
                      <a:endParaRPr sz="1000" b="1" dirty="0">
                        <a:solidFill>
                          <a:srgbClr val="FFFFFF"/>
                        </a:solidFill>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000" b="1" dirty="0">
                          <a:solidFill>
                            <a:srgbClr val="FFFFFF"/>
                          </a:solidFill>
                          <a:latin typeface="Lato"/>
                          <a:ea typeface="Lato"/>
                          <a:cs typeface="Lato"/>
                          <a:sym typeface="Lato"/>
                        </a:rPr>
                        <a:t>Data Warehouse</a:t>
                      </a:r>
                      <a:endParaRPr sz="1000" b="1" dirty="0">
                        <a:solidFill>
                          <a:srgbClr val="FFFFFF"/>
                        </a:solidFill>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62350">
                <a:tc>
                  <a:txBody>
                    <a:bodyPr/>
                    <a:lstStyle/>
                    <a:p>
                      <a:pPr marL="0" lvl="0" indent="0" algn="l" rtl="0">
                        <a:lnSpc>
                          <a:spcPct val="115000"/>
                        </a:lnSpc>
                        <a:spcBef>
                          <a:spcPts val="0"/>
                        </a:spcBef>
                        <a:spcAft>
                          <a:spcPts val="0"/>
                        </a:spcAft>
                        <a:buNone/>
                      </a:pPr>
                      <a:r>
                        <a:rPr lang="en" sz="900" b="1">
                          <a:latin typeface="Lato"/>
                          <a:ea typeface="Lato"/>
                          <a:cs typeface="Lato"/>
                          <a:sym typeface="Lato"/>
                        </a:rPr>
                        <a:t>Task</a:t>
                      </a:r>
                      <a:endParaRPr sz="900" b="1">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FFFFF"/>
                    </a:solidFill>
                  </a:tcPr>
                </a:tc>
                <a:tc>
                  <a:txBody>
                    <a:bodyPr/>
                    <a:lstStyle/>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Empowers users to access data prior the process of transformation, cleansing, and giving it a structure</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FFFFF"/>
                    </a:solidFill>
                  </a:tcPr>
                </a:tc>
                <a:tc>
                  <a:txBody>
                    <a:bodyPr/>
                    <a:lstStyle/>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Provides insights into predefined questions for predefined data types</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83900">
                <a:tc>
                  <a:txBody>
                    <a:bodyPr/>
                    <a:lstStyle/>
                    <a:p>
                      <a:pPr marL="0" lvl="0" indent="0" algn="l" rtl="0">
                        <a:lnSpc>
                          <a:spcPct val="115000"/>
                        </a:lnSpc>
                        <a:spcBef>
                          <a:spcPts val="0"/>
                        </a:spcBef>
                        <a:spcAft>
                          <a:spcPts val="0"/>
                        </a:spcAft>
                        <a:buNone/>
                      </a:pPr>
                      <a:r>
                        <a:rPr lang="en" sz="900" b="1">
                          <a:latin typeface="Lato"/>
                          <a:ea typeface="Lato"/>
                          <a:cs typeface="Lato"/>
                          <a:sym typeface="Lato"/>
                        </a:rPr>
                        <a:t>Processing Time</a:t>
                      </a:r>
                      <a:endParaRPr sz="900" b="1">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3F3F3"/>
                    </a:solidFill>
                  </a:tcPr>
                </a:tc>
                <a:tc>
                  <a:txBody>
                    <a:bodyPr/>
                    <a:lstStyle/>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Allows users to get to their result more quickly</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3F3F3"/>
                    </a:solidFill>
                  </a:tcPr>
                </a:tc>
                <a:tc>
                  <a:txBody>
                    <a:bodyPr/>
                    <a:lstStyle/>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Any changes to the data warehouse require more time to take effect</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83900">
                <a:tc>
                  <a:txBody>
                    <a:bodyPr/>
                    <a:lstStyle/>
                    <a:p>
                      <a:pPr marL="0" lvl="0" indent="0" algn="l" rtl="0">
                        <a:lnSpc>
                          <a:spcPct val="115000"/>
                        </a:lnSpc>
                        <a:spcBef>
                          <a:spcPts val="0"/>
                        </a:spcBef>
                        <a:spcAft>
                          <a:spcPts val="0"/>
                        </a:spcAft>
                        <a:buNone/>
                      </a:pPr>
                      <a:r>
                        <a:rPr lang="en" sz="900" b="1">
                          <a:latin typeface="Lato"/>
                          <a:ea typeface="Lato"/>
                          <a:cs typeface="Lato"/>
                          <a:sym typeface="Lato"/>
                        </a:rPr>
                        <a:t>Position of Schema</a:t>
                      </a:r>
                      <a:endParaRPr sz="900" b="1">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FFFFF"/>
                    </a:solidFill>
                  </a:tcPr>
                </a:tc>
                <a:tc>
                  <a:txBody>
                    <a:bodyPr/>
                    <a:lstStyle/>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Schema is defined after the data are stored</a:t>
                      </a:r>
                      <a:endParaRPr sz="900">
                        <a:latin typeface="Lato"/>
                        <a:ea typeface="Lato"/>
                        <a:cs typeface="Lato"/>
                        <a:sym typeface="Lato"/>
                      </a:endParaRPr>
                    </a:p>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Requires work at the end of the process</a:t>
                      </a:r>
                      <a:endParaRPr sz="900">
                        <a:latin typeface="Lato"/>
                        <a:ea typeface="Lato"/>
                        <a:cs typeface="Lato"/>
                        <a:sym typeface="Lato"/>
                      </a:endParaRPr>
                    </a:p>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Offers high agility and ease of data capture</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FFFFF"/>
                    </a:solidFill>
                  </a:tcPr>
                </a:tc>
                <a:tc>
                  <a:txBody>
                    <a:bodyPr/>
                    <a:lstStyle/>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Schema is defined before data is stored</a:t>
                      </a:r>
                      <a:endParaRPr sz="900">
                        <a:latin typeface="Lato"/>
                        <a:ea typeface="Lato"/>
                        <a:cs typeface="Lato"/>
                        <a:sym typeface="Lato"/>
                      </a:endParaRPr>
                    </a:p>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Requires work at the start of the process</a:t>
                      </a:r>
                      <a:endParaRPr sz="900">
                        <a:latin typeface="Lato"/>
                        <a:ea typeface="Lato"/>
                        <a:cs typeface="Lato"/>
                        <a:sym typeface="Lato"/>
                      </a:endParaRPr>
                    </a:p>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Offers performance, security, and integration</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83900">
                <a:tc>
                  <a:txBody>
                    <a:bodyPr/>
                    <a:lstStyle/>
                    <a:p>
                      <a:pPr marL="0" lvl="0" indent="0" algn="l" rtl="0">
                        <a:lnSpc>
                          <a:spcPct val="150000"/>
                        </a:lnSpc>
                        <a:spcBef>
                          <a:spcPts val="0"/>
                        </a:spcBef>
                        <a:spcAft>
                          <a:spcPts val="0"/>
                        </a:spcAft>
                        <a:buNone/>
                      </a:pPr>
                      <a:r>
                        <a:rPr lang="en" sz="900" b="1">
                          <a:latin typeface="Lato"/>
                          <a:ea typeface="Lato"/>
                          <a:cs typeface="Lato"/>
                          <a:sym typeface="Lato"/>
                        </a:rPr>
                        <a:t>Data Processing</a:t>
                      </a:r>
                      <a:endParaRPr sz="900" b="1">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3F3F3"/>
                    </a:solidFill>
                  </a:tcPr>
                </a:tc>
                <a:tc>
                  <a:txBody>
                    <a:bodyPr/>
                    <a:lstStyle/>
                    <a:p>
                      <a:pPr marL="457200" lvl="0" indent="-285750" algn="just" rtl="0">
                        <a:lnSpc>
                          <a:spcPct val="150000"/>
                        </a:lnSpc>
                        <a:spcBef>
                          <a:spcPts val="0"/>
                        </a:spcBef>
                        <a:spcAft>
                          <a:spcPts val="0"/>
                        </a:spcAft>
                        <a:buSzPts val="900"/>
                        <a:buFont typeface="Lato"/>
                        <a:buChar char="●"/>
                      </a:pPr>
                      <a:r>
                        <a:rPr lang="en" sz="900">
                          <a:latin typeface="Lato"/>
                          <a:ea typeface="Lato"/>
                          <a:cs typeface="Lato"/>
                          <a:sym typeface="Lato"/>
                        </a:rPr>
                        <a:t>Use of an advanced ELT (Extract, Load, Transform) process</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3F3F3"/>
                    </a:solidFill>
                  </a:tcPr>
                </a:tc>
                <a:tc>
                  <a:txBody>
                    <a:bodyPr/>
                    <a:lstStyle/>
                    <a:p>
                      <a:pPr marL="457200" lvl="0" indent="-285750" algn="just" rtl="0">
                        <a:lnSpc>
                          <a:spcPct val="150000"/>
                        </a:lnSpc>
                        <a:spcBef>
                          <a:spcPts val="0"/>
                        </a:spcBef>
                        <a:spcAft>
                          <a:spcPts val="0"/>
                        </a:spcAft>
                        <a:buSzPts val="900"/>
                        <a:buFont typeface="Lato"/>
                        <a:buChar char="●"/>
                      </a:pPr>
                      <a:r>
                        <a:rPr lang="en" sz="900">
                          <a:latin typeface="Lato"/>
                          <a:ea typeface="Lato"/>
                          <a:cs typeface="Lato"/>
                          <a:sym typeface="Lato"/>
                        </a:rPr>
                        <a:t>Uses a traditional ETL process</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83900">
                <a:tc>
                  <a:txBody>
                    <a:bodyPr/>
                    <a:lstStyle/>
                    <a:p>
                      <a:pPr marL="0" lvl="0" indent="0" algn="l" rtl="0">
                        <a:lnSpc>
                          <a:spcPct val="150000"/>
                        </a:lnSpc>
                        <a:spcBef>
                          <a:spcPts val="0"/>
                        </a:spcBef>
                        <a:spcAft>
                          <a:spcPts val="0"/>
                        </a:spcAft>
                        <a:buNone/>
                      </a:pPr>
                      <a:r>
                        <a:rPr lang="en" sz="900" b="1" dirty="0">
                          <a:latin typeface="Lato"/>
                          <a:ea typeface="Lato"/>
                          <a:cs typeface="Lato"/>
                          <a:sym typeface="Lato"/>
                        </a:rPr>
                        <a:t>Common Complaint</a:t>
                      </a:r>
                      <a:endParaRPr sz="900" b="1" dirty="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FFFFF"/>
                    </a:solidFill>
                  </a:tcPr>
                </a:tc>
                <a:tc>
                  <a:txBody>
                    <a:bodyPr/>
                    <a:lstStyle/>
                    <a:p>
                      <a:pPr marL="457200" lvl="0" indent="-285750" algn="just" rtl="0">
                        <a:lnSpc>
                          <a:spcPct val="150000"/>
                        </a:lnSpc>
                        <a:spcBef>
                          <a:spcPts val="0"/>
                        </a:spcBef>
                        <a:spcAft>
                          <a:spcPts val="0"/>
                        </a:spcAft>
                        <a:buSzPts val="900"/>
                        <a:buFont typeface="Lato"/>
                        <a:buChar char="●"/>
                      </a:pPr>
                      <a:r>
                        <a:rPr lang="en" sz="900">
                          <a:latin typeface="Lato"/>
                          <a:ea typeface="Lato"/>
                          <a:cs typeface="Lato"/>
                          <a:sym typeface="Lato"/>
                        </a:rPr>
                        <a:t>Data is transformed only when it is ready to be used</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FFFFF"/>
                    </a:solidFill>
                  </a:tcPr>
                </a:tc>
                <a:tc>
                  <a:txBody>
                    <a:bodyPr/>
                    <a:lstStyle/>
                    <a:p>
                      <a:pPr marL="457200" lvl="0" indent="-285750" algn="just" rtl="0">
                        <a:lnSpc>
                          <a:spcPct val="150000"/>
                        </a:lnSpc>
                        <a:spcBef>
                          <a:spcPts val="0"/>
                        </a:spcBef>
                        <a:spcAft>
                          <a:spcPts val="0"/>
                        </a:spcAft>
                        <a:buSzPts val="900"/>
                        <a:buFont typeface="Lato"/>
                        <a:buChar char="●"/>
                      </a:pPr>
                      <a:r>
                        <a:rPr lang="en" sz="900" dirty="0">
                          <a:latin typeface="Lato"/>
                          <a:ea typeface="Lato"/>
                          <a:cs typeface="Lato"/>
                          <a:sym typeface="Lato"/>
                        </a:rPr>
                        <a:t>Any changes to the data warehouse need more time</a:t>
                      </a:r>
                      <a:endParaRPr sz="900" dirty="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1623" name="Google Shape;1623;p220"/>
          <p:cNvSpPr txBox="1">
            <a:spLocks noGrp="1"/>
          </p:cNvSpPr>
          <p:nvPr>
            <p:ph type="title"/>
          </p:nvPr>
        </p:nvSpPr>
        <p:spPr>
          <a:prstGeom prst="rect">
            <a:avLst/>
          </a:prstGeom>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b="1"/>
              <a:t>Data Warehouse vs. Data Lake</a:t>
            </a:r>
            <a:endParaRPr b="1"/>
          </a:p>
        </p:txBody>
      </p:sp>
      <p:sp>
        <p:nvSpPr>
          <p:cNvPr id="3" name="Slide Number Placeholder 3">
            <a:extLst>
              <a:ext uri="{FF2B5EF4-FFF2-40B4-BE49-F238E27FC236}">
                <a16:creationId xmlns:a16="http://schemas.microsoft.com/office/drawing/2014/main" id="{7700B9BF-651A-17D8-8033-A4BA48CE38C1}"/>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tx1"/>
                </a:solidFill>
              </a:rPr>
              <a:pPr/>
              <a:t>30</a:t>
            </a:fld>
            <a:endParaRPr lang="en" dirty="0">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8B0174F-D36A-7D13-B160-47CC7DB946BB}"/>
              </a:ext>
            </a:extLst>
          </p:cNvPr>
          <p:cNvSpPr/>
          <p:nvPr/>
        </p:nvSpPr>
        <p:spPr>
          <a:xfrm>
            <a:off x="5308449" y="714275"/>
            <a:ext cx="3745201" cy="3920478"/>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8" name="Google Shape;1628;p221"/>
          <p:cNvSpPr txBox="1">
            <a:spLocks noGrp="1"/>
          </p:cNvSpPr>
          <p:nvPr>
            <p:ph type="title"/>
          </p:nvPr>
        </p:nvSpPr>
        <p:spPr>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1500" b="1">
                <a:latin typeface="Arial"/>
                <a:ea typeface="Arial"/>
                <a:cs typeface="Arial"/>
                <a:sym typeface="Arial"/>
              </a:rPr>
              <a:t>Amazon S3 - Cloud Object Storage</a:t>
            </a:r>
            <a:endParaRPr/>
          </a:p>
        </p:txBody>
      </p:sp>
      <p:sp>
        <p:nvSpPr>
          <p:cNvPr id="1629" name="Google Shape;1629;p221"/>
          <p:cNvSpPr txBox="1"/>
          <p:nvPr/>
        </p:nvSpPr>
        <p:spPr>
          <a:xfrm>
            <a:off x="5794825" y="1250900"/>
            <a:ext cx="3149100" cy="5727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100" b="1" dirty="0">
                <a:solidFill>
                  <a:schemeClr val="tx1"/>
                </a:solidFill>
                <a:latin typeface="Lato"/>
                <a:ea typeface="Lato"/>
                <a:cs typeface="Lato"/>
                <a:sym typeface="Lato"/>
              </a:rPr>
              <a:t>S3</a:t>
            </a:r>
            <a:r>
              <a:rPr lang="en" sz="1100" dirty="0">
                <a:solidFill>
                  <a:schemeClr val="tx1"/>
                </a:solidFill>
                <a:latin typeface="Lato"/>
                <a:ea typeface="Lato"/>
                <a:cs typeface="Lato"/>
                <a:sym typeface="Lato"/>
              </a:rPr>
              <a:t> or </a:t>
            </a:r>
            <a:r>
              <a:rPr lang="en" sz="1100" b="1" dirty="0">
                <a:solidFill>
                  <a:schemeClr val="tx1"/>
                </a:solidFill>
                <a:latin typeface="Lato"/>
                <a:ea typeface="Lato"/>
                <a:cs typeface="Lato"/>
                <a:sym typeface="Lato"/>
              </a:rPr>
              <a:t>Simple Storage Service</a:t>
            </a:r>
            <a:r>
              <a:rPr lang="en" sz="1100" dirty="0">
                <a:solidFill>
                  <a:schemeClr val="tx1"/>
                </a:solidFill>
                <a:latin typeface="Lato"/>
                <a:ea typeface="Lato"/>
                <a:cs typeface="Lato"/>
                <a:sym typeface="Lato"/>
              </a:rPr>
              <a:t> was one of the first services offered by AWS.</a:t>
            </a:r>
            <a:endParaRPr sz="1100" dirty="0">
              <a:solidFill>
                <a:schemeClr val="tx1"/>
              </a:solidFill>
              <a:latin typeface="Lato"/>
              <a:ea typeface="Lato"/>
              <a:cs typeface="Lato"/>
              <a:sym typeface="Lato"/>
            </a:endParaRPr>
          </a:p>
        </p:txBody>
      </p:sp>
      <p:sp>
        <p:nvSpPr>
          <p:cNvPr id="1630" name="Google Shape;1630;p221"/>
          <p:cNvSpPr txBox="1"/>
          <p:nvPr/>
        </p:nvSpPr>
        <p:spPr>
          <a:xfrm>
            <a:off x="5842110" y="2675550"/>
            <a:ext cx="3101700" cy="5727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100">
                <a:solidFill>
                  <a:schemeClr val="tx1"/>
                </a:solidFill>
                <a:latin typeface="Lato"/>
                <a:ea typeface="Lato"/>
                <a:cs typeface="Lato"/>
                <a:sym typeface="Lato"/>
              </a:rPr>
              <a:t>It is well-suited for storing large amounts of unstructured data.</a:t>
            </a:r>
            <a:endParaRPr sz="1100">
              <a:solidFill>
                <a:schemeClr val="tx1"/>
              </a:solidFill>
              <a:latin typeface="Lato"/>
              <a:ea typeface="Lato"/>
              <a:cs typeface="Lato"/>
              <a:sym typeface="Lato"/>
            </a:endParaRPr>
          </a:p>
        </p:txBody>
      </p:sp>
      <p:sp>
        <p:nvSpPr>
          <p:cNvPr id="1631" name="Google Shape;1631;p221"/>
          <p:cNvSpPr txBox="1"/>
          <p:nvPr/>
        </p:nvSpPr>
        <p:spPr>
          <a:xfrm>
            <a:off x="5824500" y="1963225"/>
            <a:ext cx="3119400" cy="5727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100">
                <a:solidFill>
                  <a:schemeClr val="tx1"/>
                </a:solidFill>
                <a:latin typeface="Lato"/>
                <a:ea typeface="Lato"/>
                <a:cs typeface="Lato"/>
                <a:sym typeface="Lato"/>
              </a:rPr>
              <a:t>It is a serverless object storage that can be used by the tenants to store data.</a:t>
            </a:r>
            <a:endParaRPr sz="1100">
              <a:solidFill>
                <a:schemeClr val="tx1"/>
              </a:solidFill>
              <a:latin typeface="Lato"/>
              <a:ea typeface="Lato"/>
              <a:cs typeface="Lato"/>
              <a:sym typeface="Lato"/>
            </a:endParaRPr>
          </a:p>
        </p:txBody>
      </p:sp>
      <p:sp>
        <p:nvSpPr>
          <p:cNvPr id="1632" name="Google Shape;1632;p221"/>
          <p:cNvSpPr txBox="1"/>
          <p:nvPr/>
        </p:nvSpPr>
        <p:spPr>
          <a:xfrm>
            <a:off x="5851831" y="3362568"/>
            <a:ext cx="3101400" cy="5727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100">
                <a:solidFill>
                  <a:schemeClr val="tx1"/>
                </a:solidFill>
                <a:latin typeface="Lato"/>
                <a:ea typeface="Lato"/>
                <a:cs typeface="Lato"/>
                <a:sym typeface="Lato"/>
              </a:rPr>
              <a:t>S3 also stores metadata to provide advanced search capabilities.</a:t>
            </a:r>
            <a:endParaRPr sz="1100">
              <a:solidFill>
                <a:schemeClr val="tx1"/>
              </a:solidFill>
              <a:latin typeface="Lato"/>
              <a:ea typeface="Lato"/>
              <a:cs typeface="Lato"/>
              <a:sym typeface="Lato"/>
            </a:endParaRPr>
          </a:p>
        </p:txBody>
      </p:sp>
      <p:grpSp>
        <p:nvGrpSpPr>
          <p:cNvPr id="1633" name="Google Shape;1633;p221"/>
          <p:cNvGrpSpPr/>
          <p:nvPr/>
        </p:nvGrpSpPr>
        <p:grpSpPr>
          <a:xfrm>
            <a:off x="5505870" y="2801715"/>
            <a:ext cx="295391" cy="351893"/>
            <a:chOff x="12468449" y="2087135"/>
            <a:chExt cx="413134" cy="439646"/>
          </a:xfrm>
        </p:grpSpPr>
        <p:sp>
          <p:nvSpPr>
            <p:cNvPr id="1634" name="Google Shape;1634;p221"/>
            <p:cNvSpPr/>
            <p:nvPr/>
          </p:nvSpPr>
          <p:spPr>
            <a:xfrm>
              <a:off x="12468449" y="2087135"/>
              <a:ext cx="413134" cy="247218"/>
            </a:xfrm>
            <a:custGeom>
              <a:avLst/>
              <a:gdLst/>
              <a:ahLst/>
              <a:cxnLst/>
              <a:rect l="l" t="t" r="r" b="b"/>
              <a:pathLst>
                <a:path w="5610" h="3357" extrusionOk="0">
                  <a:moveTo>
                    <a:pt x="2805" y="0"/>
                  </a:moveTo>
                  <a:cubicBezTo>
                    <a:pt x="2174" y="0"/>
                    <a:pt x="1634" y="395"/>
                    <a:pt x="1414" y="947"/>
                  </a:cubicBezTo>
                  <a:cubicBezTo>
                    <a:pt x="1358" y="941"/>
                    <a:pt x="1296" y="935"/>
                    <a:pt x="1234" y="935"/>
                  </a:cubicBezTo>
                  <a:cubicBezTo>
                    <a:pt x="552" y="935"/>
                    <a:pt x="1" y="1498"/>
                    <a:pt x="23" y="2191"/>
                  </a:cubicBezTo>
                  <a:cubicBezTo>
                    <a:pt x="46" y="2844"/>
                    <a:pt x="592" y="3357"/>
                    <a:pt x="1251" y="3357"/>
                  </a:cubicBezTo>
                  <a:lnTo>
                    <a:pt x="4359" y="3357"/>
                  </a:lnTo>
                  <a:cubicBezTo>
                    <a:pt x="5013" y="3357"/>
                    <a:pt x="5565" y="2844"/>
                    <a:pt x="5587" y="2191"/>
                  </a:cubicBezTo>
                  <a:cubicBezTo>
                    <a:pt x="5610" y="1498"/>
                    <a:pt x="5058" y="935"/>
                    <a:pt x="4376" y="935"/>
                  </a:cubicBezTo>
                  <a:cubicBezTo>
                    <a:pt x="4314" y="935"/>
                    <a:pt x="4252" y="941"/>
                    <a:pt x="4196" y="947"/>
                  </a:cubicBezTo>
                  <a:cubicBezTo>
                    <a:pt x="3976" y="395"/>
                    <a:pt x="3436" y="0"/>
                    <a:pt x="2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35" name="Google Shape;1635;p221"/>
            <p:cNvSpPr/>
            <p:nvPr/>
          </p:nvSpPr>
          <p:spPr>
            <a:xfrm>
              <a:off x="12582890" y="2241416"/>
              <a:ext cx="184254" cy="183812"/>
            </a:xfrm>
            <a:custGeom>
              <a:avLst/>
              <a:gdLst/>
              <a:ahLst/>
              <a:cxnLst/>
              <a:rect l="l" t="t" r="r" b="b"/>
              <a:pathLst>
                <a:path w="2502" h="2496" extrusionOk="0">
                  <a:moveTo>
                    <a:pt x="1251" y="744"/>
                  </a:moveTo>
                  <a:cubicBezTo>
                    <a:pt x="1527" y="744"/>
                    <a:pt x="1752" y="969"/>
                    <a:pt x="1752" y="1245"/>
                  </a:cubicBezTo>
                  <a:cubicBezTo>
                    <a:pt x="1752" y="1521"/>
                    <a:pt x="1527" y="1746"/>
                    <a:pt x="1251" y="1746"/>
                  </a:cubicBezTo>
                  <a:cubicBezTo>
                    <a:pt x="975" y="1746"/>
                    <a:pt x="750" y="1521"/>
                    <a:pt x="750" y="1245"/>
                  </a:cubicBezTo>
                  <a:cubicBezTo>
                    <a:pt x="750" y="969"/>
                    <a:pt x="975" y="744"/>
                    <a:pt x="1251" y="744"/>
                  </a:cubicBezTo>
                  <a:close/>
                  <a:moveTo>
                    <a:pt x="1088" y="0"/>
                  </a:moveTo>
                  <a:lnTo>
                    <a:pt x="1043" y="203"/>
                  </a:lnTo>
                  <a:cubicBezTo>
                    <a:pt x="1020" y="276"/>
                    <a:pt x="969" y="333"/>
                    <a:pt x="896" y="355"/>
                  </a:cubicBezTo>
                  <a:cubicBezTo>
                    <a:pt x="859" y="367"/>
                    <a:pt x="821" y="372"/>
                    <a:pt x="784" y="372"/>
                  </a:cubicBezTo>
                  <a:cubicBezTo>
                    <a:pt x="714" y="372"/>
                    <a:pt x="645" y="353"/>
                    <a:pt x="587" y="316"/>
                  </a:cubicBezTo>
                  <a:lnTo>
                    <a:pt x="485" y="254"/>
                  </a:lnTo>
                  <a:lnTo>
                    <a:pt x="254" y="479"/>
                  </a:lnTo>
                  <a:lnTo>
                    <a:pt x="322" y="592"/>
                  </a:lnTo>
                  <a:cubicBezTo>
                    <a:pt x="367" y="665"/>
                    <a:pt x="384" y="755"/>
                    <a:pt x="373" y="839"/>
                  </a:cubicBezTo>
                  <a:cubicBezTo>
                    <a:pt x="367" y="873"/>
                    <a:pt x="367" y="873"/>
                    <a:pt x="361" y="890"/>
                  </a:cubicBezTo>
                  <a:cubicBezTo>
                    <a:pt x="333" y="963"/>
                    <a:pt x="271" y="1020"/>
                    <a:pt x="192" y="1042"/>
                  </a:cubicBezTo>
                  <a:lnTo>
                    <a:pt x="1" y="1087"/>
                  </a:lnTo>
                  <a:lnTo>
                    <a:pt x="1" y="1408"/>
                  </a:lnTo>
                  <a:lnTo>
                    <a:pt x="209" y="1459"/>
                  </a:lnTo>
                  <a:cubicBezTo>
                    <a:pt x="277" y="1476"/>
                    <a:pt x="333" y="1532"/>
                    <a:pt x="356" y="1605"/>
                  </a:cubicBezTo>
                  <a:cubicBezTo>
                    <a:pt x="389" y="1707"/>
                    <a:pt x="373" y="1825"/>
                    <a:pt x="316" y="1915"/>
                  </a:cubicBezTo>
                  <a:lnTo>
                    <a:pt x="254" y="2016"/>
                  </a:lnTo>
                  <a:lnTo>
                    <a:pt x="485" y="2247"/>
                  </a:lnTo>
                  <a:lnTo>
                    <a:pt x="575" y="2191"/>
                  </a:lnTo>
                  <a:cubicBezTo>
                    <a:pt x="641" y="2149"/>
                    <a:pt x="714" y="2126"/>
                    <a:pt x="789" y="2126"/>
                  </a:cubicBezTo>
                  <a:cubicBezTo>
                    <a:pt x="804" y="2126"/>
                    <a:pt x="819" y="2127"/>
                    <a:pt x="834" y="2129"/>
                  </a:cubicBezTo>
                  <a:cubicBezTo>
                    <a:pt x="874" y="2129"/>
                    <a:pt x="879" y="2135"/>
                    <a:pt x="896" y="2140"/>
                  </a:cubicBezTo>
                  <a:cubicBezTo>
                    <a:pt x="964" y="2163"/>
                    <a:pt x="1020" y="2219"/>
                    <a:pt x="1043" y="2292"/>
                  </a:cubicBezTo>
                  <a:lnTo>
                    <a:pt x="1088" y="2495"/>
                  </a:lnTo>
                  <a:lnTo>
                    <a:pt x="1414" y="2495"/>
                  </a:lnTo>
                  <a:lnTo>
                    <a:pt x="1465" y="2275"/>
                  </a:lnTo>
                  <a:cubicBezTo>
                    <a:pt x="1482" y="2214"/>
                    <a:pt x="1533" y="2163"/>
                    <a:pt x="1600" y="2146"/>
                  </a:cubicBezTo>
                  <a:cubicBezTo>
                    <a:pt x="1637" y="2135"/>
                    <a:pt x="1675" y="2130"/>
                    <a:pt x="1713" y="2130"/>
                  </a:cubicBezTo>
                  <a:cubicBezTo>
                    <a:pt x="1794" y="2130"/>
                    <a:pt x="1874" y="2154"/>
                    <a:pt x="1944" y="2197"/>
                  </a:cubicBezTo>
                  <a:lnTo>
                    <a:pt x="2017" y="2247"/>
                  </a:lnTo>
                  <a:lnTo>
                    <a:pt x="2248" y="2016"/>
                  </a:lnTo>
                  <a:lnTo>
                    <a:pt x="2192" y="1926"/>
                  </a:lnTo>
                  <a:cubicBezTo>
                    <a:pt x="2146" y="1847"/>
                    <a:pt x="2124" y="1757"/>
                    <a:pt x="2130" y="1662"/>
                  </a:cubicBezTo>
                  <a:cubicBezTo>
                    <a:pt x="2135" y="1628"/>
                    <a:pt x="2141" y="1622"/>
                    <a:pt x="2146" y="1605"/>
                  </a:cubicBezTo>
                  <a:cubicBezTo>
                    <a:pt x="2169" y="1532"/>
                    <a:pt x="2225" y="1476"/>
                    <a:pt x="2299" y="1459"/>
                  </a:cubicBezTo>
                  <a:lnTo>
                    <a:pt x="2501" y="1408"/>
                  </a:lnTo>
                  <a:lnTo>
                    <a:pt x="2501" y="1087"/>
                  </a:lnTo>
                  <a:lnTo>
                    <a:pt x="2282" y="1037"/>
                  </a:lnTo>
                  <a:cubicBezTo>
                    <a:pt x="2214" y="1020"/>
                    <a:pt x="2163" y="963"/>
                    <a:pt x="2146" y="901"/>
                  </a:cubicBezTo>
                  <a:cubicBezTo>
                    <a:pt x="2146" y="896"/>
                    <a:pt x="2146" y="896"/>
                    <a:pt x="2146" y="896"/>
                  </a:cubicBezTo>
                  <a:cubicBezTo>
                    <a:pt x="2118" y="783"/>
                    <a:pt x="2141" y="659"/>
                    <a:pt x="2203" y="558"/>
                  </a:cubicBezTo>
                  <a:lnTo>
                    <a:pt x="2248" y="479"/>
                  </a:lnTo>
                  <a:lnTo>
                    <a:pt x="2017" y="254"/>
                  </a:lnTo>
                  <a:lnTo>
                    <a:pt x="1910" y="321"/>
                  </a:lnTo>
                  <a:cubicBezTo>
                    <a:pt x="1851" y="357"/>
                    <a:pt x="1782" y="375"/>
                    <a:pt x="1713" y="375"/>
                  </a:cubicBezTo>
                  <a:cubicBezTo>
                    <a:pt x="1696" y="375"/>
                    <a:pt x="1679" y="374"/>
                    <a:pt x="1662" y="372"/>
                  </a:cubicBezTo>
                  <a:cubicBezTo>
                    <a:pt x="1628" y="366"/>
                    <a:pt x="1623" y="361"/>
                    <a:pt x="1611" y="355"/>
                  </a:cubicBezTo>
                  <a:cubicBezTo>
                    <a:pt x="1538" y="333"/>
                    <a:pt x="1476" y="271"/>
                    <a:pt x="1459" y="192"/>
                  </a:cubicBezTo>
                  <a:lnTo>
                    <a:pt x="1414" y="0"/>
                  </a:lnTo>
                  <a:close/>
                </a:path>
              </a:pathLst>
            </a:custGeom>
            <a:solidFill>
              <a:srgbClr val="115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36" name="Google Shape;1636;p221"/>
            <p:cNvSpPr/>
            <p:nvPr/>
          </p:nvSpPr>
          <p:spPr>
            <a:xfrm>
              <a:off x="12594968" y="2131099"/>
              <a:ext cx="234772" cy="207819"/>
            </a:xfrm>
            <a:custGeom>
              <a:avLst/>
              <a:gdLst/>
              <a:ahLst/>
              <a:cxnLst/>
              <a:rect l="l" t="t" r="r" b="b"/>
              <a:pathLst>
                <a:path w="3188" h="2822" extrusionOk="0">
                  <a:moveTo>
                    <a:pt x="727" y="0"/>
                  </a:moveTo>
                  <a:lnTo>
                    <a:pt x="0" y="727"/>
                  </a:lnTo>
                  <a:lnTo>
                    <a:pt x="727" y="1453"/>
                  </a:lnTo>
                  <a:lnTo>
                    <a:pt x="1031" y="1144"/>
                  </a:lnTo>
                  <a:lnTo>
                    <a:pt x="839" y="946"/>
                  </a:lnTo>
                  <a:lnTo>
                    <a:pt x="879" y="946"/>
                  </a:lnTo>
                  <a:cubicBezTo>
                    <a:pt x="1915" y="946"/>
                    <a:pt x="2754" y="1786"/>
                    <a:pt x="2754" y="2822"/>
                  </a:cubicBezTo>
                  <a:lnTo>
                    <a:pt x="3188" y="2822"/>
                  </a:lnTo>
                  <a:cubicBezTo>
                    <a:pt x="3188" y="1549"/>
                    <a:pt x="2151" y="513"/>
                    <a:pt x="879" y="513"/>
                  </a:cubicBezTo>
                  <a:lnTo>
                    <a:pt x="828" y="513"/>
                  </a:lnTo>
                  <a:lnTo>
                    <a:pt x="1031" y="304"/>
                  </a:lnTo>
                  <a:lnTo>
                    <a:pt x="727" y="0"/>
                  </a:lnTo>
                  <a:close/>
                </a:path>
              </a:pathLst>
            </a:custGeom>
            <a:solidFill>
              <a:srgbClr val="01B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37" name="Google Shape;1637;p221"/>
            <p:cNvSpPr/>
            <p:nvPr/>
          </p:nvSpPr>
          <p:spPr>
            <a:xfrm>
              <a:off x="12525302" y="2322717"/>
              <a:ext cx="234772" cy="204063"/>
            </a:xfrm>
            <a:custGeom>
              <a:avLst/>
              <a:gdLst/>
              <a:ahLst/>
              <a:cxnLst/>
              <a:rect l="l" t="t" r="r" b="b"/>
              <a:pathLst>
                <a:path w="3188" h="2771" extrusionOk="0">
                  <a:moveTo>
                    <a:pt x="0" y="0"/>
                  </a:moveTo>
                  <a:cubicBezTo>
                    <a:pt x="23" y="1250"/>
                    <a:pt x="1048" y="2264"/>
                    <a:pt x="2303" y="2264"/>
                  </a:cubicBezTo>
                  <a:lnTo>
                    <a:pt x="2354" y="2264"/>
                  </a:lnTo>
                  <a:lnTo>
                    <a:pt x="2151" y="2461"/>
                  </a:lnTo>
                  <a:lnTo>
                    <a:pt x="2461" y="2771"/>
                  </a:lnTo>
                  <a:lnTo>
                    <a:pt x="3188" y="2044"/>
                  </a:lnTo>
                  <a:lnTo>
                    <a:pt x="2461" y="1318"/>
                  </a:lnTo>
                  <a:lnTo>
                    <a:pt x="2151" y="1628"/>
                  </a:lnTo>
                  <a:lnTo>
                    <a:pt x="2354" y="1830"/>
                  </a:lnTo>
                  <a:lnTo>
                    <a:pt x="2303" y="1830"/>
                  </a:lnTo>
                  <a:cubicBezTo>
                    <a:pt x="1290" y="1830"/>
                    <a:pt x="456" y="1014"/>
                    <a:pt x="439" y="0"/>
                  </a:cubicBezTo>
                  <a:close/>
                </a:path>
              </a:pathLst>
            </a:custGeom>
            <a:solidFill>
              <a:srgbClr val="01B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638" name="Google Shape;1638;p221"/>
          <p:cNvGrpSpPr/>
          <p:nvPr/>
        </p:nvGrpSpPr>
        <p:grpSpPr>
          <a:xfrm>
            <a:off x="5485539" y="2090496"/>
            <a:ext cx="316069" cy="323319"/>
            <a:chOff x="9908405" y="2121158"/>
            <a:chExt cx="379480" cy="361290"/>
          </a:xfrm>
        </p:grpSpPr>
        <p:sp>
          <p:nvSpPr>
            <p:cNvPr id="1639" name="Google Shape;1639;p221"/>
            <p:cNvSpPr/>
            <p:nvPr/>
          </p:nvSpPr>
          <p:spPr>
            <a:xfrm>
              <a:off x="9943238" y="2121158"/>
              <a:ext cx="309004" cy="233962"/>
            </a:xfrm>
            <a:custGeom>
              <a:avLst/>
              <a:gdLst/>
              <a:ahLst/>
              <a:cxnLst/>
              <a:rect l="l" t="t" r="r" b="b"/>
              <a:pathLst>
                <a:path w="4196" h="3177" extrusionOk="0">
                  <a:moveTo>
                    <a:pt x="2743" y="0"/>
                  </a:moveTo>
                  <a:lnTo>
                    <a:pt x="2309" y="389"/>
                  </a:lnTo>
                  <a:lnTo>
                    <a:pt x="0" y="389"/>
                  </a:lnTo>
                  <a:lnTo>
                    <a:pt x="0" y="2743"/>
                  </a:lnTo>
                  <a:cubicBezTo>
                    <a:pt x="0" y="2985"/>
                    <a:pt x="203" y="3176"/>
                    <a:pt x="451" y="3176"/>
                  </a:cubicBezTo>
                  <a:lnTo>
                    <a:pt x="3745" y="3176"/>
                  </a:lnTo>
                  <a:cubicBezTo>
                    <a:pt x="3993" y="3176"/>
                    <a:pt x="4196" y="2985"/>
                    <a:pt x="4196" y="2743"/>
                  </a:cubicBezTo>
                  <a:lnTo>
                    <a:pt x="4196" y="0"/>
                  </a:lnTo>
                  <a:close/>
                </a:path>
              </a:pathLst>
            </a:custGeom>
            <a:solidFill>
              <a:srgbClr val="FDCD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40" name="Google Shape;1640;p221"/>
            <p:cNvSpPr/>
            <p:nvPr/>
          </p:nvSpPr>
          <p:spPr>
            <a:xfrm>
              <a:off x="9961428" y="2227718"/>
              <a:ext cx="76809" cy="32403"/>
            </a:xfrm>
            <a:custGeom>
              <a:avLst/>
              <a:gdLst/>
              <a:ahLst/>
              <a:cxnLst/>
              <a:rect l="l" t="t" r="r" b="b"/>
              <a:pathLst>
                <a:path w="1043" h="440" extrusionOk="0">
                  <a:moveTo>
                    <a:pt x="1" y="1"/>
                  </a:moveTo>
                  <a:lnTo>
                    <a:pt x="1" y="440"/>
                  </a:lnTo>
                  <a:lnTo>
                    <a:pt x="1043" y="440"/>
                  </a:lnTo>
                  <a:lnTo>
                    <a:pt x="1043" y="1"/>
                  </a:lnTo>
                  <a:close/>
                </a:path>
              </a:pathLst>
            </a:custGeom>
            <a:solidFill>
              <a:srgbClr val="115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41" name="Google Shape;1641;p221"/>
            <p:cNvSpPr/>
            <p:nvPr/>
          </p:nvSpPr>
          <p:spPr>
            <a:xfrm>
              <a:off x="9961428" y="2179630"/>
              <a:ext cx="46984" cy="32403"/>
            </a:xfrm>
            <a:custGeom>
              <a:avLst/>
              <a:gdLst/>
              <a:ahLst/>
              <a:cxnLst/>
              <a:rect l="l" t="t" r="r" b="b"/>
              <a:pathLst>
                <a:path w="638" h="440" extrusionOk="0">
                  <a:moveTo>
                    <a:pt x="1" y="0"/>
                  </a:moveTo>
                  <a:lnTo>
                    <a:pt x="1" y="440"/>
                  </a:lnTo>
                  <a:lnTo>
                    <a:pt x="637" y="440"/>
                  </a:lnTo>
                  <a:lnTo>
                    <a:pt x="637" y="0"/>
                  </a:lnTo>
                  <a:close/>
                </a:path>
              </a:pathLst>
            </a:custGeom>
            <a:solidFill>
              <a:srgbClr val="115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42" name="Google Shape;1642;p221"/>
            <p:cNvSpPr/>
            <p:nvPr/>
          </p:nvSpPr>
          <p:spPr>
            <a:xfrm>
              <a:off x="9908405" y="2254672"/>
              <a:ext cx="379480" cy="227776"/>
            </a:xfrm>
            <a:custGeom>
              <a:avLst/>
              <a:gdLst/>
              <a:ahLst/>
              <a:cxnLst/>
              <a:rect l="l" t="t" r="r" b="b"/>
              <a:pathLst>
                <a:path w="5153" h="3093" extrusionOk="0">
                  <a:moveTo>
                    <a:pt x="2579" y="1"/>
                  </a:moveTo>
                  <a:cubicBezTo>
                    <a:pt x="1994" y="1"/>
                    <a:pt x="1498" y="361"/>
                    <a:pt x="1301" y="873"/>
                  </a:cubicBezTo>
                  <a:cubicBezTo>
                    <a:pt x="1245" y="868"/>
                    <a:pt x="1188" y="862"/>
                    <a:pt x="1132" y="862"/>
                  </a:cubicBezTo>
                  <a:cubicBezTo>
                    <a:pt x="507" y="862"/>
                    <a:pt x="0" y="1380"/>
                    <a:pt x="17" y="2017"/>
                  </a:cubicBezTo>
                  <a:cubicBezTo>
                    <a:pt x="39" y="2619"/>
                    <a:pt x="546" y="3092"/>
                    <a:pt x="1149" y="3092"/>
                  </a:cubicBezTo>
                  <a:lnTo>
                    <a:pt x="4010" y="3092"/>
                  </a:lnTo>
                  <a:cubicBezTo>
                    <a:pt x="4612" y="3092"/>
                    <a:pt x="5114" y="2619"/>
                    <a:pt x="5136" y="2017"/>
                  </a:cubicBezTo>
                  <a:cubicBezTo>
                    <a:pt x="5153" y="1380"/>
                    <a:pt x="4646" y="862"/>
                    <a:pt x="4021" y="862"/>
                  </a:cubicBezTo>
                  <a:cubicBezTo>
                    <a:pt x="3965" y="862"/>
                    <a:pt x="3908" y="868"/>
                    <a:pt x="3852" y="873"/>
                  </a:cubicBezTo>
                  <a:cubicBezTo>
                    <a:pt x="3655" y="361"/>
                    <a:pt x="3159" y="1"/>
                    <a:pt x="25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643" name="Google Shape;1643;p221"/>
          <p:cNvGrpSpPr/>
          <p:nvPr/>
        </p:nvGrpSpPr>
        <p:grpSpPr>
          <a:xfrm>
            <a:off x="5495782" y="1384975"/>
            <a:ext cx="295388" cy="351913"/>
            <a:chOff x="9149811" y="2086693"/>
            <a:chExt cx="417333" cy="422414"/>
          </a:xfrm>
        </p:grpSpPr>
        <p:sp>
          <p:nvSpPr>
            <p:cNvPr id="1644" name="Google Shape;1644;p221"/>
            <p:cNvSpPr/>
            <p:nvPr/>
          </p:nvSpPr>
          <p:spPr>
            <a:xfrm>
              <a:off x="9312856" y="2285749"/>
              <a:ext cx="90065" cy="223358"/>
            </a:xfrm>
            <a:custGeom>
              <a:avLst/>
              <a:gdLst/>
              <a:ahLst/>
              <a:cxnLst/>
              <a:rect l="l" t="t" r="r" b="b"/>
              <a:pathLst>
                <a:path w="1223" h="3033" extrusionOk="0">
                  <a:moveTo>
                    <a:pt x="620" y="2270"/>
                  </a:moveTo>
                  <a:cubicBezTo>
                    <a:pt x="710" y="2270"/>
                    <a:pt x="783" y="2344"/>
                    <a:pt x="783" y="2434"/>
                  </a:cubicBezTo>
                  <a:cubicBezTo>
                    <a:pt x="783" y="2524"/>
                    <a:pt x="710" y="2597"/>
                    <a:pt x="620" y="2597"/>
                  </a:cubicBezTo>
                  <a:cubicBezTo>
                    <a:pt x="530" y="2597"/>
                    <a:pt x="456" y="2524"/>
                    <a:pt x="456" y="2434"/>
                  </a:cubicBezTo>
                  <a:cubicBezTo>
                    <a:pt x="456" y="2344"/>
                    <a:pt x="530" y="2270"/>
                    <a:pt x="620" y="2270"/>
                  </a:cubicBezTo>
                  <a:close/>
                  <a:moveTo>
                    <a:pt x="406" y="1"/>
                  </a:moveTo>
                  <a:lnTo>
                    <a:pt x="406" y="1876"/>
                  </a:lnTo>
                  <a:cubicBezTo>
                    <a:pt x="163" y="1972"/>
                    <a:pt x="0" y="2208"/>
                    <a:pt x="23" y="2484"/>
                  </a:cubicBezTo>
                  <a:cubicBezTo>
                    <a:pt x="51" y="2777"/>
                    <a:pt x="287" y="3008"/>
                    <a:pt x="580" y="3031"/>
                  </a:cubicBezTo>
                  <a:cubicBezTo>
                    <a:pt x="596" y="3032"/>
                    <a:pt x="612" y="3033"/>
                    <a:pt x="628" y="3033"/>
                  </a:cubicBezTo>
                  <a:cubicBezTo>
                    <a:pt x="956" y="3033"/>
                    <a:pt x="1222" y="2761"/>
                    <a:pt x="1222" y="2434"/>
                  </a:cubicBezTo>
                  <a:cubicBezTo>
                    <a:pt x="1222" y="2180"/>
                    <a:pt x="1065" y="1966"/>
                    <a:pt x="839" y="1876"/>
                  </a:cubicBezTo>
                  <a:lnTo>
                    <a:pt x="839" y="1"/>
                  </a:lnTo>
                  <a:close/>
                </a:path>
              </a:pathLst>
            </a:custGeom>
            <a:solidFill>
              <a:srgbClr val="115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45" name="Google Shape;1645;p221"/>
            <p:cNvSpPr/>
            <p:nvPr/>
          </p:nvSpPr>
          <p:spPr>
            <a:xfrm>
              <a:off x="9428107" y="2295764"/>
              <a:ext cx="139037" cy="145444"/>
            </a:xfrm>
            <a:custGeom>
              <a:avLst/>
              <a:gdLst/>
              <a:ahLst/>
              <a:cxnLst/>
              <a:rect l="l" t="t" r="r" b="b"/>
              <a:pathLst>
                <a:path w="1888" h="1975" extrusionOk="0">
                  <a:moveTo>
                    <a:pt x="1273" y="1216"/>
                  </a:moveTo>
                  <a:cubicBezTo>
                    <a:pt x="1364" y="1216"/>
                    <a:pt x="1437" y="1290"/>
                    <a:pt x="1437" y="1380"/>
                  </a:cubicBezTo>
                  <a:cubicBezTo>
                    <a:pt x="1437" y="1470"/>
                    <a:pt x="1364" y="1543"/>
                    <a:pt x="1273" y="1543"/>
                  </a:cubicBezTo>
                  <a:cubicBezTo>
                    <a:pt x="1183" y="1543"/>
                    <a:pt x="1110" y="1470"/>
                    <a:pt x="1110" y="1380"/>
                  </a:cubicBezTo>
                  <a:cubicBezTo>
                    <a:pt x="1110" y="1290"/>
                    <a:pt x="1183" y="1216"/>
                    <a:pt x="1273" y="1216"/>
                  </a:cubicBezTo>
                  <a:close/>
                  <a:moveTo>
                    <a:pt x="1" y="0"/>
                  </a:moveTo>
                  <a:lnTo>
                    <a:pt x="1" y="1594"/>
                  </a:lnTo>
                  <a:lnTo>
                    <a:pt x="710" y="1594"/>
                  </a:lnTo>
                  <a:cubicBezTo>
                    <a:pt x="794" y="1813"/>
                    <a:pt x="1008" y="1974"/>
                    <a:pt x="1259" y="1974"/>
                  </a:cubicBezTo>
                  <a:cubicBezTo>
                    <a:pt x="1278" y="1974"/>
                    <a:pt x="1298" y="1973"/>
                    <a:pt x="1319" y="1971"/>
                  </a:cubicBezTo>
                  <a:cubicBezTo>
                    <a:pt x="1611" y="1949"/>
                    <a:pt x="1842" y="1712"/>
                    <a:pt x="1865" y="1419"/>
                  </a:cubicBezTo>
                  <a:cubicBezTo>
                    <a:pt x="1887" y="1070"/>
                    <a:pt x="1611" y="777"/>
                    <a:pt x="1268" y="777"/>
                  </a:cubicBezTo>
                  <a:cubicBezTo>
                    <a:pt x="1014" y="777"/>
                    <a:pt x="795" y="935"/>
                    <a:pt x="710" y="1160"/>
                  </a:cubicBezTo>
                  <a:lnTo>
                    <a:pt x="434" y="1160"/>
                  </a:lnTo>
                  <a:lnTo>
                    <a:pt x="434" y="0"/>
                  </a:lnTo>
                  <a:close/>
                </a:path>
              </a:pathLst>
            </a:custGeom>
            <a:solidFill>
              <a:srgbClr val="115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46" name="Google Shape;1646;p221"/>
            <p:cNvSpPr/>
            <p:nvPr/>
          </p:nvSpPr>
          <p:spPr>
            <a:xfrm>
              <a:off x="9149811" y="2295764"/>
              <a:ext cx="139479" cy="145591"/>
            </a:xfrm>
            <a:custGeom>
              <a:avLst/>
              <a:gdLst/>
              <a:ahLst/>
              <a:cxnLst/>
              <a:rect l="l" t="t" r="r" b="b"/>
              <a:pathLst>
                <a:path w="1894" h="1977" extrusionOk="0">
                  <a:moveTo>
                    <a:pt x="620" y="1216"/>
                  </a:moveTo>
                  <a:cubicBezTo>
                    <a:pt x="711" y="1216"/>
                    <a:pt x="784" y="1290"/>
                    <a:pt x="784" y="1380"/>
                  </a:cubicBezTo>
                  <a:cubicBezTo>
                    <a:pt x="784" y="1470"/>
                    <a:pt x="711" y="1543"/>
                    <a:pt x="620" y="1543"/>
                  </a:cubicBezTo>
                  <a:cubicBezTo>
                    <a:pt x="530" y="1543"/>
                    <a:pt x="457" y="1470"/>
                    <a:pt x="457" y="1380"/>
                  </a:cubicBezTo>
                  <a:cubicBezTo>
                    <a:pt x="457" y="1290"/>
                    <a:pt x="530" y="1216"/>
                    <a:pt x="620" y="1216"/>
                  </a:cubicBezTo>
                  <a:close/>
                  <a:moveTo>
                    <a:pt x="1460" y="0"/>
                  </a:moveTo>
                  <a:lnTo>
                    <a:pt x="1460" y="1160"/>
                  </a:lnTo>
                  <a:lnTo>
                    <a:pt x="1184" y="1160"/>
                  </a:lnTo>
                  <a:cubicBezTo>
                    <a:pt x="1095" y="941"/>
                    <a:pt x="885" y="780"/>
                    <a:pt x="635" y="780"/>
                  </a:cubicBezTo>
                  <a:cubicBezTo>
                    <a:pt x="616" y="780"/>
                    <a:pt x="596" y="781"/>
                    <a:pt x="575" y="783"/>
                  </a:cubicBezTo>
                  <a:cubicBezTo>
                    <a:pt x="283" y="805"/>
                    <a:pt x="52" y="1042"/>
                    <a:pt x="29" y="1335"/>
                  </a:cubicBezTo>
                  <a:cubicBezTo>
                    <a:pt x="1" y="1684"/>
                    <a:pt x="283" y="1977"/>
                    <a:pt x="626" y="1977"/>
                  </a:cubicBezTo>
                  <a:cubicBezTo>
                    <a:pt x="880" y="1977"/>
                    <a:pt x="1094" y="1819"/>
                    <a:pt x="1184" y="1594"/>
                  </a:cubicBezTo>
                  <a:lnTo>
                    <a:pt x="1893" y="1594"/>
                  </a:lnTo>
                  <a:lnTo>
                    <a:pt x="1893" y="0"/>
                  </a:lnTo>
                  <a:close/>
                </a:path>
              </a:pathLst>
            </a:custGeom>
            <a:solidFill>
              <a:srgbClr val="115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47" name="Google Shape;1647;p221"/>
            <p:cNvSpPr/>
            <p:nvPr/>
          </p:nvSpPr>
          <p:spPr>
            <a:xfrm>
              <a:off x="9159384" y="2086693"/>
              <a:ext cx="398627" cy="238970"/>
            </a:xfrm>
            <a:custGeom>
              <a:avLst/>
              <a:gdLst/>
              <a:ahLst/>
              <a:cxnLst/>
              <a:rect l="l" t="t" r="r" b="b"/>
              <a:pathLst>
                <a:path w="5413" h="3245" extrusionOk="0">
                  <a:moveTo>
                    <a:pt x="2704" y="1"/>
                  </a:moveTo>
                  <a:cubicBezTo>
                    <a:pt x="2095" y="1"/>
                    <a:pt x="1572" y="384"/>
                    <a:pt x="1363" y="919"/>
                  </a:cubicBezTo>
                  <a:cubicBezTo>
                    <a:pt x="1307" y="907"/>
                    <a:pt x="1251" y="907"/>
                    <a:pt x="1189" y="907"/>
                  </a:cubicBezTo>
                  <a:cubicBezTo>
                    <a:pt x="530" y="907"/>
                    <a:pt x="1" y="1448"/>
                    <a:pt x="23" y="2113"/>
                  </a:cubicBezTo>
                  <a:cubicBezTo>
                    <a:pt x="46" y="2749"/>
                    <a:pt x="575" y="3245"/>
                    <a:pt x="1206" y="3245"/>
                  </a:cubicBezTo>
                  <a:lnTo>
                    <a:pt x="4207" y="3245"/>
                  </a:lnTo>
                  <a:cubicBezTo>
                    <a:pt x="4838" y="3245"/>
                    <a:pt x="5367" y="2749"/>
                    <a:pt x="5390" y="2113"/>
                  </a:cubicBezTo>
                  <a:cubicBezTo>
                    <a:pt x="5412" y="1448"/>
                    <a:pt x="4877" y="907"/>
                    <a:pt x="4219" y="907"/>
                  </a:cubicBezTo>
                  <a:cubicBezTo>
                    <a:pt x="4162" y="907"/>
                    <a:pt x="4100" y="907"/>
                    <a:pt x="4044" y="919"/>
                  </a:cubicBezTo>
                  <a:cubicBezTo>
                    <a:pt x="3836" y="384"/>
                    <a:pt x="3317" y="1"/>
                    <a:pt x="27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648" name="Google Shape;1648;p221"/>
          <p:cNvGrpSpPr/>
          <p:nvPr/>
        </p:nvGrpSpPr>
        <p:grpSpPr>
          <a:xfrm>
            <a:off x="5505863" y="2124699"/>
            <a:ext cx="295387" cy="289213"/>
            <a:chOff x="9908405" y="2121158"/>
            <a:chExt cx="379480" cy="361290"/>
          </a:xfrm>
        </p:grpSpPr>
        <p:sp>
          <p:nvSpPr>
            <p:cNvPr id="1649" name="Google Shape;1649;p221"/>
            <p:cNvSpPr/>
            <p:nvPr/>
          </p:nvSpPr>
          <p:spPr>
            <a:xfrm>
              <a:off x="9943238" y="2121158"/>
              <a:ext cx="309004" cy="233962"/>
            </a:xfrm>
            <a:custGeom>
              <a:avLst/>
              <a:gdLst/>
              <a:ahLst/>
              <a:cxnLst/>
              <a:rect l="l" t="t" r="r" b="b"/>
              <a:pathLst>
                <a:path w="4196" h="3177" extrusionOk="0">
                  <a:moveTo>
                    <a:pt x="2743" y="0"/>
                  </a:moveTo>
                  <a:lnTo>
                    <a:pt x="2309" y="389"/>
                  </a:lnTo>
                  <a:lnTo>
                    <a:pt x="0" y="389"/>
                  </a:lnTo>
                  <a:lnTo>
                    <a:pt x="0" y="2743"/>
                  </a:lnTo>
                  <a:cubicBezTo>
                    <a:pt x="0" y="2985"/>
                    <a:pt x="203" y="3176"/>
                    <a:pt x="451" y="3176"/>
                  </a:cubicBezTo>
                  <a:lnTo>
                    <a:pt x="3745" y="3176"/>
                  </a:lnTo>
                  <a:cubicBezTo>
                    <a:pt x="3993" y="3176"/>
                    <a:pt x="4196" y="2985"/>
                    <a:pt x="4196" y="2743"/>
                  </a:cubicBezTo>
                  <a:lnTo>
                    <a:pt x="4196" y="0"/>
                  </a:lnTo>
                  <a:close/>
                </a:path>
              </a:pathLst>
            </a:custGeom>
            <a:solidFill>
              <a:srgbClr val="FDCD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50" name="Google Shape;1650;p221"/>
            <p:cNvSpPr/>
            <p:nvPr/>
          </p:nvSpPr>
          <p:spPr>
            <a:xfrm>
              <a:off x="9961428" y="2227718"/>
              <a:ext cx="76809" cy="32403"/>
            </a:xfrm>
            <a:custGeom>
              <a:avLst/>
              <a:gdLst/>
              <a:ahLst/>
              <a:cxnLst/>
              <a:rect l="l" t="t" r="r" b="b"/>
              <a:pathLst>
                <a:path w="1043" h="440" extrusionOk="0">
                  <a:moveTo>
                    <a:pt x="1" y="1"/>
                  </a:moveTo>
                  <a:lnTo>
                    <a:pt x="1" y="440"/>
                  </a:lnTo>
                  <a:lnTo>
                    <a:pt x="1043" y="440"/>
                  </a:lnTo>
                  <a:lnTo>
                    <a:pt x="1043" y="1"/>
                  </a:lnTo>
                  <a:close/>
                </a:path>
              </a:pathLst>
            </a:custGeom>
            <a:solidFill>
              <a:srgbClr val="115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51" name="Google Shape;1651;p221"/>
            <p:cNvSpPr/>
            <p:nvPr/>
          </p:nvSpPr>
          <p:spPr>
            <a:xfrm>
              <a:off x="9961428" y="2179630"/>
              <a:ext cx="46984" cy="32403"/>
            </a:xfrm>
            <a:custGeom>
              <a:avLst/>
              <a:gdLst/>
              <a:ahLst/>
              <a:cxnLst/>
              <a:rect l="l" t="t" r="r" b="b"/>
              <a:pathLst>
                <a:path w="638" h="440" extrusionOk="0">
                  <a:moveTo>
                    <a:pt x="1" y="0"/>
                  </a:moveTo>
                  <a:lnTo>
                    <a:pt x="1" y="440"/>
                  </a:lnTo>
                  <a:lnTo>
                    <a:pt x="637" y="440"/>
                  </a:lnTo>
                  <a:lnTo>
                    <a:pt x="637" y="0"/>
                  </a:lnTo>
                  <a:close/>
                </a:path>
              </a:pathLst>
            </a:custGeom>
            <a:solidFill>
              <a:srgbClr val="115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52" name="Google Shape;1652;p221"/>
            <p:cNvSpPr/>
            <p:nvPr/>
          </p:nvSpPr>
          <p:spPr>
            <a:xfrm>
              <a:off x="9908405" y="2254672"/>
              <a:ext cx="379480" cy="227776"/>
            </a:xfrm>
            <a:custGeom>
              <a:avLst/>
              <a:gdLst/>
              <a:ahLst/>
              <a:cxnLst/>
              <a:rect l="l" t="t" r="r" b="b"/>
              <a:pathLst>
                <a:path w="5153" h="3093" extrusionOk="0">
                  <a:moveTo>
                    <a:pt x="2579" y="1"/>
                  </a:moveTo>
                  <a:cubicBezTo>
                    <a:pt x="1994" y="1"/>
                    <a:pt x="1498" y="361"/>
                    <a:pt x="1301" y="873"/>
                  </a:cubicBezTo>
                  <a:cubicBezTo>
                    <a:pt x="1245" y="868"/>
                    <a:pt x="1188" y="862"/>
                    <a:pt x="1132" y="862"/>
                  </a:cubicBezTo>
                  <a:cubicBezTo>
                    <a:pt x="507" y="862"/>
                    <a:pt x="0" y="1380"/>
                    <a:pt x="17" y="2017"/>
                  </a:cubicBezTo>
                  <a:cubicBezTo>
                    <a:pt x="39" y="2619"/>
                    <a:pt x="546" y="3092"/>
                    <a:pt x="1149" y="3092"/>
                  </a:cubicBezTo>
                  <a:lnTo>
                    <a:pt x="4010" y="3092"/>
                  </a:lnTo>
                  <a:cubicBezTo>
                    <a:pt x="4612" y="3092"/>
                    <a:pt x="5114" y="2619"/>
                    <a:pt x="5136" y="2017"/>
                  </a:cubicBezTo>
                  <a:cubicBezTo>
                    <a:pt x="5153" y="1380"/>
                    <a:pt x="4646" y="862"/>
                    <a:pt x="4021" y="862"/>
                  </a:cubicBezTo>
                  <a:cubicBezTo>
                    <a:pt x="3965" y="862"/>
                    <a:pt x="3908" y="868"/>
                    <a:pt x="3852" y="873"/>
                  </a:cubicBezTo>
                  <a:cubicBezTo>
                    <a:pt x="3655" y="361"/>
                    <a:pt x="3159" y="1"/>
                    <a:pt x="25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653" name="Google Shape;1653;p221"/>
          <p:cNvGrpSpPr/>
          <p:nvPr/>
        </p:nvGrpSpPr>
        <p:grpSpPr>
          <a:xfrm>
            <a:off x="5505866" y="3498265"/>
            <a:ext cx="295399" cy="351921"/>
            <a:chOff x="10333471" y="2894552"/>
            <a:chExt cx="354664" cy="393251"/>
          </a:xfrm>
        </p:grpSpPr>
        <p:sp>
          <p:nvSpPr>
            <p:cNvPr id="1654" name="Google Shape;1654;p221"/>
            <p:cNvSpPr/>
            <p:nvPr/>
          </p:nvSpPr>
          <p:spPr>
            <a:xfrm>
              <a:off x="10430532" y="3002438"/>
              <a:ext cx="161351" cy="199129"/>
            </a:xfrm>
            <a:custGeom>
              <a:avLst/>
              <a:gdLst/>
              <a:ahLst/>
              <a:cxnLst/>
              <a:rect l="l" t="t" r="r" b="b"/>
              <a:pathLst>
                <a:path w="2191" h="2704" extrusionOk="0">
                  <a:moveTo>
                    <a:pt x="873" y="0"/>
                  </a:moveTo>
                  <a:lnTo>
                    <a:pt x="873" y="2264"/>
                  </a:lnTo>
                  <a:lnTo>
                    <a:pt x="0" y="2264"/>
                  </a:lnTo>
                  <a:lnTo>
                    <a:pt x="0" y="2703"/>
                  </a:lnTo>
                  <a:lnTo>
                    <a:pt x="2191" y="2703"/>
                  </a:lnTo>
                  <a:lnTo>
                    <a:pt x="2191" y="2264"/>
                  </a:lnTo>
                  <a:lnTo>
                    <a:pt x="1307" y="2264"/>
                  </a:lnTo>
                  <a:lnTo>
                    <a:pt x="1307" y="0"/>
                  </a:lnTo>
                  <a:close/>
                </a:path>
              </a:pathLst>
            </a:custGeom>
            <a:solidFill>
              <a:srgbClr val="115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55" name="Google Shape;1655;p221"/>
            <p:cNvSpPr/>
            <p:nvPr/>
          </p:nvSpPr>
          <p:spPr>
            <a:xfrm>
              <a:off x="10333471" y="3109441"/>
              <a:ext cx="134471" cy="178362"/>
            </a:xfrm>
            <a:custGeom>
              <a:avLst/>
              <a:gdLst/>
              <a:ahLst/>
              <a:cxnLst/>
              <a:rect l="l" t="t" r="r" b="b"/>
              <a:pathLst>
                <a:path w="1826" h="2422" extrusionOk="0">
                  <a:moveTo>
                    <a:pt x="0" y="0"/>
                  </a:moveTo>
                  <a:lnTo>
                    <a:pt x="0" y="2422"/>
                  </a:lnTo>
                  <a:lnTo>
                    <a:pt x="1825" y="2422"/>
                  </a:lnTo>
                  <a:lnTo>
                    <a:pt x="1825" y="389"/>
                  </a:lnTo>
                  <a:lnTo>
                    <a:pt x="1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56" name="Google Shape;1656;p221"/>
            <p:cNvSpPr/>
            <p:nvPr/>
          </p:nvSpPr>
          <p:spPr>
            <a:xfrm>
              <a:off x="10439222" y="3109809"/>
              <a:ext cx="28721" cy="28279"/>
            </a:xfrm>
            <a:custGeom>
              <a:avLst/>
              <a:gdLst/>
              <a:ahLst/>
              <a:cxnLst/>
              <a:rect l="l" t="t" r="r" b="b"/>
              <a:pathLst>
                <a:path w="390" h="384" extrusionOk="0">
                  <a:moveTo>
                    <a:pt x="0" y="1"/>
                  </a:moveTo>
                  <a:lnTo>
                    <a:pt x="0" y="384"/>
                  </a:lnTo>
                  <a:lnTo>
                    <a:pt x="389" y="384"/>
                  </a:lnTo>
                  <a:lnTo>
                    <a:pt x="0"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57" name="Google Shape;1657;p221"/>
            <p:cNvSpPr/>
            <p:nvPr/>
          </p:nvSpPr>
          <p:spPr>
            <a:xfrm>
              <a:off x="10553663" y="3109441"/>
              <a:ext cx="134471" cy="178362"/>
            </a:xfrm>
            <a:custGeom>
              <a:avLst/>
              <a:gdLst/>
              <a:ahLst/>
              <a:cxnLst/>
              <a:rect l="l" t="t" r="r" b="b"/>
              <a:pathLst>
                <a:path w="1826" h="2422" extrusionOk="0">
                  <a:moveTo>
                    <a:pt x="1" y="0"/>
                  </a:moveTo>
                  <a:lnTo>
                    <a:pt x="1" y="2422"/>
                  </a:lnTo>
                  <a:lnTo>
                    <a:pt x="1825" y="2422"/>
                  </a:lnTo>
                  <a:lnTo>
                    <a:pt x="1825" y="389"/>
                  </a:lnTo>
                  <a:lnTo>
                    <a:pt x="14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58" name="Google Shape;1658;p221"/>
            <p:cNvSpPr/>
            <p:nvPr/>
          </p:nvSpPr>
          <p:spPr>
            <a:xfrm>
              <a:off x="10659414" y="3109809"/>
              <a:ext cx="28721" cy="28279"/>
            </a:xfrm>
            <a:custGeom>
              <a:avLst/>
              <a:gdLst/>
              <a:ahLst/>
              <a:cxnLst/>
              <a:rect l="l" t="t" r="r" b="b"/>
              <a:pathLst>
                <a:path w="390" h="384" extrusionOk="0">
                  <a:moveTo>
                    <a:pt x="1" y="1"/>
                  </a:moveTo>
                  <a:lnTo>
                    <a:pt x="1" y="384"/>
                  </a:lnTo>
                  <a:lnTo>
                    <a:pt x="389" y="384"/>
                  </a:lnTo>
                  <a:lnTo>
                    <a:pt x="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59" name="Google Shape;1659;p221"/>
            <p:cNvSpPr/>
            <p:nvPr/>
          </p:nvSpPr>
          <p:spPr>
            <a:xfrm>
              <a:off x="10443346" y="2894552"/>
              <a:ext cx="134839" cy="178436"/>
            </a:xfrm>
            <a:custGeom>
              <a:avLst/>
              <a:gdLst/>
              <a:ahLst/>
              <a:cxnLst/>
              <a:rect l="l" t="t" r="r" b="b"/>
              <a:pathLst>
                <a:path w="1831" h="2423" extrusionOk="0">
                  <a:moveTo>
                    <a:pt x="1" y="1"/>
                  </a:moveTo>
                  <a:lnTo>
                    <a:pt x="1" y="2423"/>
                  </a:lnTo>
                  <a:lnTo>
                    <a:pt x="1831" y="2423"/>
                  </a:lnTo>
                  <a:lnTo>
                    <a:pt x="1831" y="390"/>
                  </a:lnTo>
                  <a:lnTo>
                    <a:pt x="14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60" name="Google Shape;1660;p221"/>
            <p:cNvSpPr/>
            <p:nvPr/>
          </p:nvSpPr>
          <p:spPr>
            <a:xfrm>
              <a:off x="10549097" y="2894994"/>
              <a:ext cx="28721" cy="28279"/>
            </a:xfrm>
            <a:custGeom>
              <a:avLst/>
              <a:gdLst/>
              <a:ahLst/>
              <a:cxnLst/>
              <a:rect l="l" t="t" r="r" b="b"/>
              <a:pathLst>
                <a:path w="390" h="384" extrusionOk="0">
                  <a:moveTo>
                    <a:pt x="1" y="1"/>
                  </a:moveTo>
                  <a:lnTo>
                    <a:pt x="1" y="384"/>
                  </a:lnTo>
                  <a:lnTo>
                    <a:pt x="389" y="384"/>
                  </a:lnTo>
                  <a:lnTo>
                    <a:pt x="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pic>
        <p:nvPicPr>
          <p:cNvPr id="1661" name="Google Shape;1661;p221"/>
          <p:cNvPicPr preferRelativeResize="0"/>
          <p:nvPr/>
        </p:nvPicPr>
        <p:blipFill rotWithShape="1">
          <a:blip r:embed="rId3">
            <a:alphaModFix/>
          </a:blip>
          <a:srcRect l="872" t="2363" r="1127" b="3109"/>
          <a:stretch/>
        </p:blipFill>
        <p:spPr>
          <a:xfrm>
            <a:off x="90350" y="1920425"/>
            <a:ext cx="5218099" cy="1898025"/>
          </a:xfrm>
          <a:prstGeom prst="rect">
            <a:avLst/>
          </a:prstGeom>
          <a:noFill/>
          <a:ln>
            <a:noFill/>
          </a:ln>
        </p:spPr>
      </p:pic>
      <p:sp>
        <p:nvSpPr>
          <p:cNvPr id="1662" name="Google Shape;1662;p221"/>
          <p:cNvSpPr txBox="1"/>
          <p:nvPr/>
        </p:nvSpPr>
        <p:spPr>
          <a:xfrm>
            <a:off x="1524250" y="3850175"/>
            <a:ext cx="30000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i="1">
                <a:latin typeface="Lato"/>
                <a:ea typeface="Lato"/>
                <a:cs typeface="Lato"/>
                <a:sym typeface="Lato"/>
              </a:rPr>
              <a:t>“Source: https://aws.amazon.com/s3/”</a:t>
            </a:r>
            <a:endParaRPr sz="700" i="1">
              <a:latin typeface="Lato"/>
              <a:ea typeface="Lato"/>
              <a:cs typeface="Lato"/>
              <a:sym typeface="Lato"/>
            </a:endParaRPr>
          </a:p>
        </p:txBody>
      </p:sp>
      <p:sp>
        <p:nvSpPr>
          <p:cNvPr id="1663" name="Google Shape;1663;p221"/>
          <p:cNvSpPr txBox="1"/>
          <p:nvPr/>
        </p:nvSpPr>
        <p:spPr>
          <a:xfrm>
            <a:off x="345750" y="886350"/>
            <a:ext cx="4707300" cy="9234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Lato"/>
              <a:buChar char="●"/>
            </a:pPr>
            <a:r>
              <a:rPr lang="en" sz="1200" dirty="0">
                <a:latin typeface="Lato"/>
                <a:ea typeface="Lato"/>
                <a:cs typeface="Lato"/>
                <a:sym typeface="Lato"/>
              </a:rPr>
              <a:t>Secure, durable, highly-scalable object storage</a:t>
            </a:r>
            <a:endParaRPr sz="1200" dirty="0">
              <a:latin typeface="Lato"/>
              <a:ea typeface="Lato"/>
              <a:cs typeface="Lato"/>
              <a:sym typeface="Lato"/>
            </a:endParaRPr>
          </a:p>
          <a:p>
            <a:pPr marL="457200" lvl="0" indent="-304800" algn="l" rtl="0">
              <a:spcBef>
                <a:spcPts val="0"/>
              </a:spcBef>
              <a:spcAft>
                <a:spcPts val="0"/>
              </a:spcAft>
              <a:buSzPts val="1200"/>
              <a:buFont typeface="Lato"/>
              <a:buChar char="●"/>
            </a:pPr>
            <a:r>
              <a:rPr lang="en" sz="1200" dirty="0">
                <a:latin typeface="Lato"/>
                <a:ea typeface="Lato"/>
                <a:cs typeface="Lato"/>
                <a:sym typeface="Lato"/>
              </a:rPr>
              <a:t>Accessible via a simple web services interface</a:t>
            </a:r>
            <a:endParaRPr sz="1200" dirty="0">
              <a:latin typeface="Lato"/>
              <a:ea typeface="Lato"/>
              <a:cs typeface="Lato"/>
              <a:sym typeface="Lato"/>
            </a:endParaRPr>
          </a:p>
          <a:p>
            <a:pPr marL="457200" lvl="0" indent="-304800" algn="l" rtl="0">
              <a:spcBef>
                <a:spcPts val="0"/>
              </a:spcBef>
              <a:spcAft>
                <a:spcPts val="0"/>
              </a:spcAft>
              <a:buSzPts val="1200"/>
              <a:buFont typeface="Lato"/>
              <a:buChar char="●"/>
            </a:pPr>
            <a:r>
              <a:rPr lang="en" sz="1200" dirty="0">
                <a:latin typeface="Lato"/>
                <a:ea typeface="Lato"/>
                <a:cs typeface="Lato"/>
                <a:sym typeface="Lato"/>
              </a:rPr>
              <a:t>Store &amp; retrieve any amount of data</a:t>
            </a:r>
            <a:endParaRPr sz="1200" dirty="0">
              <a:latin typeface="Lato"/>
              <a:ea typeface="Lato"/>
              <a:cs typeface="Lato"/>
              <a:sym typeface="Lato"/>
            </a:endParaRPr>
          </a:p>
          <a:p>
            <a:pPr marL="457200" lvl="0" indent="-304800" algn="l" rtl="0">
              <a:spcBef>
                <a:spcPts val="0"/>
              </a:spcBef>
              <a:spcAft>
                <a:spcPts val="0"/>
              </a:spcAft>
              <a:buSzPts val="1200"/>
              <a:buFont typeface="Lato"/>
              <a:buChar char="●"/>
            </a:pPr>
            <a:r>
              <a:rPr lang="en" sz="1200" dirty="0">
                <a:latin typeface="Lato"/>
                <a:ea typeface="Lato"/>
                <a:cs typeface="Lato"/>
                <a:sym typeface="Lato"/>
              </a:rPr>
              <a:t>Use individually or together with other AWS services</a:t>
            </a:r>
            <a:endParaRPr sz="1200" dirty="0">
              <a:latin typeface="Lato"/>
              <a:ea typeface="Lato"/>
              <a:cs typeface="Lato"/>
              <a:sym typeface="Lato"/>
            </a:endParaRPr>
          </a:p>
        </p:txBody>
      </p:sp>
      <p:sp>
        <p:nvSpPr>
          <p:cNvPr id="5" name="Slide Number Placeholder 3">
            <a:extLst>
              <a:ext uri="{FF2B5EF4-FFF2-40B4-BE49-F238E27FC236}">
                <a16:creationId xmlns:a16="http://schemas.microsoft.com/office/drawing/2014/main" id="{28F206EB-64A7-CB51-8FB0-974832F9E4AA}"/>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tx1"/>
                </a:solidFill>
              </a:rPr>
              <a:pPr/>
              <a:t>31</a:t>
            </a:fld>
            <a:endParaRPr lang="en" dirty="0">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Google Shape;1668;p222"/>
          <p:cNvSpPr txBox="1">
            <a:spLocks noGrp="1"/>
          </p:cNvSpPr>
          <p:nvPr>
            <p:ph type="title"/>
          </p:nvPr>
        </p:nvSpPr>
        <p:spPr>
          <a:prstGeom prst="rect">
            <a:avLst/>
          </a:prstGeom>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b="1"/>
              <a:t>Know the terms</a:t>
            </a:r>
            <a:endParaRPr/>
          </a:p>
        </p:txBody>
      </p:sp>
      <p:cxnSp>
        <p:nvCxnSpPr>
          <p:cNvPr id="1669" name="Google Shape;1669;p222"/>
          <p:cNvCxnSpPr>
            <a:stCxn id="1670" idx="6"/>
            <a:endCxn id="1671" idx="2"/>
          </p:cNvCxnSpPr>
          <p:nvPr/>
        </p:nvCxnSpPr>
        <p:spPr>
          <a:xfrm rot="10800000" flipH="1">
            <a:off x="3571434" y="1808108"/>
            <a:ext cx="598500" cy="845100"/>
          </a:xfrm>
          <a:prstGeom prst="bentConnector3">
            <a:avLst>
              <a:gd name="adj1" fmla="val 50005"/>
            </a:avLst>
          </a:prstGeom>
          <a:noFill/>
          <a:ln w="9525" cap="flat" cmpd="sng">
            <a:solidFill>
              <a:srgbClr val="000000"/>
            </a:solidFill>
            <a:prstDash val="solid"/>
            <a:round/>
            <a:headEnd type="none" w="med" len="med"/>
            <a:tailEnd type="none" w="med" len="med"/>
          </a:ln>
        </p:spPr>
      </p:cxnSp>
      <p:cxnSp>
        <p:nvCxnSpPr>
          <p:cNvPr id="1672" name="Google Shape;1672;p222"/>
          <p:cNvCxnSpPr>
            <a:stCxn id="1673" idx="6"/>
            <a:endCxn id="1674" idx="2"/>
          </p:cNvCxnSpPr>
          <p:nvPr/>
        </p:nvCxnSpPr>
        <p:spPr>
          <a:xfrm rot="10800000" flipH="1">
            <a:off x="3571434" y="2905720"/>
            <a:ext cx="598500" cy="484800"/>
          </a:xfrm>
          <a:prstGeom prst="bentConnector3">
            <a:avLst>
              <a:gd name="adj1" fmla="val 50005"/>
            </a:avLst>
          </a:prstGeom>
          <a:noFill/>
          <a:ln w="9525" cap="flat" cmpd="sng">
            <a:solidFill>
              <a:srgbClr val="000000"/>
            </a:solidFill>
            <a:prstDash val="solid"/>
            <a:round/>
            <a:headEnd type="none" w="med" len="med"/>
            <a:tailEnd type="none" w="med" len="med"/>
          </a:ln>
        </p:spPr>
      </p:cxnSp>
      <p:cxnSp>
        <p:nvCxnSpPr>
          <p:cNvPr id="1675" name="Google Shape;1675;p222"/>
          <p:cNvCxnSpPr>
            <a:cxnSpLocks/>
            <a:endCxn id="1677" idx="2"/>
          </p:cNvCxnSpPr>
          <p:nvPr/>
        </p:nvCxnSpPr>
        <p:spPr>
          <a:xfrm rot="10800000" flipH="1">
            <a:off x="3571496" y="4003470"/>
            <a:ext cx="598500" cy="125400"/>
          </a:xfrm>
          <a:prstGeom prst="bentConnector3">
            <a:avLst>
              <a:gd name="adj1" fmla="val 50000"/>
            </a:avLst>
          </a:prstGeom>
          <a:noFill/>
          <a:ln w="9525" cap="flat" cmpd="sng">
            <a:solidFill>
              <a:srgbClr val="000000"/>
            </a:solidFill>
            <a:prstDash val="solid"/>
            <a:round/>
            <a:headEnd type="none" w="med" len="med"/>
            <a:tailEnd type="none" w="med" len="med"/>
          </a:ln>
        </p:spPr>
      </p:cxnSp>
      <p:grpSp>
        <p:nvGrpSpPr>
          <p:cNvPr id="1678" name="Google Shape;1678;p222"/>
          <p:cNvGrpSpPr/>
          <p:nvPr/>
        </p:nvGrpSpPr>
        <p:grpSpPr>
          <a:xfrm>
            <a:off x="1216569" y="1340473"/>
            <a:ext cx="2468393" cy="3088752"/>
            <a:chOff x="472823" y="1502228"/>
            <a:chExt cx="2468393" cy="3088752"/>
          </a:xfrm>
        </p:grpSpPr>
        <p:sp>
          <p:nvSpPr>
            <p:cNvPr id="1679" name="Google Shape;1679;p222"/>
            <p:cNvSpPr/>
            <p:nvPr/>
          </p:nvSpPr>
          <p:spPr>
            <a:xfrm>
              <a:off x="472823" y="2513597"/>
              <a:ext cx="2468393" cy="602747"/>
            </a:xfrm>
            <a:custGeom>
              <a:avLst/>
              <a:gdLst/>
              <a:ahLst/>
              <a:cxnLst/>
              <a:rect l="l" t="t" r="r" b="b"/>
              <a:pathLst>
                <a:path w="14198" h="3467" extrusionOk="0">
                  <a:moveTo>
                    <a:pt x="669" y="1"/>
                  </a:moveTo>
                  <a:cubicBezTo>
                    <a:pt x="299" y="1"/>
                    <a:pt x="1" y="305"/>
                    <a:pt x="1" y="675"/>
                  </a:cubicBezTo>
                  <a:lnTo>
                    <a:pt x="1" y="2792"/>
                  </a:lnTo>
                  <a:cubicBezTo>
                    <a:pt x="1" y="3162"/>
                    <a:pt x="299" y="3466"/>
                    <a:pt x="669" y="3466"/>
                  </a:cubicBezTo>
                  <a:lnTo>
                    <a:pt x="13529" y="3466"/>
                  </a:lnTo>
                  <a:cubicBezTo>
                    <a:pt x="13899" y="3466"/>
                    <a:pt x="14197" y="3162"/>
                    <a:pt x="14197" y="2792"/>
                  </a:cubicBezTo>
                  <a:lnTo>
                    <a:pt x="14197" y="675"/>
                  </a:lnTo>
                  <a:cubicBezTo>
                    <a:pt x="14197" y="305"/>
                    <a:pt x="13899" y="1"/>
                    <a:pt x="135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22"/>
            <p:cNvSpPr/>
            <p:nvPr/>
          </p:nvSpPr>
          <p:spPr>
            <a:xfrm>
              <a:off x="623210" y="3116178"/>
              <a:ext cx="2167624" cy="134910"/>
            </a:xfrm>
            <a:custGeom>
              <a:avLst/>
              <a:gdLst/>
              <a:ahLst/>
              <a:cxnLst/>
              <a:rect l="l" t="t" r="r" b="b"/>
              <a:pathLst>
                <a:path w="12468" h="776" extrusionOk="0">
                  <a:moveTo>
                    <a:pt x="1" y="0"/>
                  </a:moveTo>
                  <a:lnTo>
                    <a:pt x="1" y="776"/>
                  </a:lnTo>
                  <a:lnTo>
                    <a:pt x="12467" y="776"/>
                  </a:lnTo>
                  <a:lnTo>
                    <a:pt x="12467" y="0"/>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22"/>
            <p:cNvSpPr/>
            <p:nvPr/>
          </p:nvSpPr>
          <p:spPr>
            <a:xfrm>
              <a:off x="472823" y="3250915"/>
              <a:ext cx="2468393" cy="602747"/>
            </a:xfrm>
            <a:custGeom>
              <a:avLst/>
              <a:gdLst/>
              <a:ahLst/>
              <a:cxnLst/>
              <a:rect l="l" t="t" r="r" b="b"/>
              <a:pathLst>
                <a:path w="14198" h="3467" extrusionOk="0">
                  <a:moveTo>
                    <a:pt x="669" y="1"/>
                  </a:moveTo>
                  <a:cubicBezTo>
                    <a:pt x="299" y="1"/>
                    <a:pt x="1" y="305"/>
                    <a:pt x="1" y="675"/>
                  </a:cubicBezTo>
                  <a:lnTo>
                    <a:pt x="1" y="2798"/>
                  </a:lnTo>
                  <a:cubicBezTo>
                    <a:pt x="1" y="3168"/>
                    <a:pt x="299" y="3466"/>
                    <a:pt x="669" y="3466"/>
                  </a:cubicBezTo>
                  <a:lnTo>
                    <a:pt x="13529" y="3466"/>
                  </a:lnTo>
                  <a:cubicBezTo>
                    <a:pt x="13899" y="3466"/>
                    <a:pt x="14197" y="3168"/>
                    <a:pt x="14197" y="2798"/>
                  </a:cubicBezTo>
                  <a:lnTo>
                    <a:pt x="14197" y="675"/>
                  </a:lnTo>
                  <a:cubicBezTo>
                    <a:pt x="14197" y="305"/>
                    <a:pt x="13899" y="1"/>
                    <a:pt x="135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22"/>
            <p:cNvSpPr/>
            <p:nvPr/>
          </p:nvSpPr>
          <p:spPr>
            <a:xfrm>
              <a:off x="623210" y="3853496"/>
              <a:ext cx="2167624" cy="135953"/>
            </a:xfrm>
            <a:custGeom>
              <a:avLst/>
              <a:gdLst/>
              <a:ahLst/>
              <a:cxnLst/>
              <a:rect l="l" t="t" r="r" b="b"/>
              <a:pathLst>
                <a:path w="12468" h="782" extrusionOk="0">
                  <a:moveTo>
                    <a:pt x="1" y="0"/>
                  </a:moveTo>
                  <a:lnTo>
                    <a:pt x="1" y="782"/>
                  </a:lnTo>
                  <a:lnTo>
                    <a:pt x="12467" y="782"/>
                  </a:lnTo>
                  <a:lnTo>
                    <a:pt x="12467" y="0"/>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22"/>
            <p:cNvSpPr/>
            <p:nvPr/>
          </p:nvSpPr>
          <p:spPr>
            <a:xfrm>
              <a:off x="472823" y="3989276"/>
              <a:ext cx="2468393" cy="601704"/>
            </a:xfrm>
            <a:custGeom>
              <a:avLst/>
              <a:gdLst/>
              <a:ahLst/>
              <a:cxnLst/>
              <a:rect l="l" t="t" r="r" b="b"/>
              <a:pathLst>
                <a:path w="14198" h="3461" extrusionOk="0">
                  <a:moveTo>
                    <a:pt x="669" y="1"/>
                  </a:moveTo>
                  <a:cubicBezTo>
                    <a:pt x="299" y="1"/>
                    <a:pt x="1" y="299"/>
                    <a:pt x="1" y="669"/>
                  </a:cubicBezTo>
                  <a:lnTo>
                    <a:pt x="1" y="2792"/>
                  </a:lnTo>
                  <a:cubicBezTo>
                    <a:pt x="1" y="3162"/>
                    <a:pt x="299" y="3460"/>
                    <a:pt x="669" y="3460"/>
                  </a:cubicBezTo>
                  <a:lnTo>
                    <a:pt x="13529" y="3460"/>
                  </a:lnTo>
                  <a:cubicBezTo>
                    <a:pt x="13899" y="3460"/>
                    <a:pt x="14197" y="3162"/>
                    <a:pt x="14197" y="2792"/>
                  </a:cubicBezTo>
                  <a:lnTo>
                    <a:pt x="14197" y="669"/>
                  </a:lnTo>
                  <a:cubicBezTo>
                    <a:pt x="14197" y="299"/>
                    <a:pt x="13899" y="1"/>
                    <a:pt x="135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22"/>
            <p:cNvSpPr/>
            <p:nvPr/>
          </p:nvSpPr>
          <p:spPr>
            <a:xfrm>
              <a:off x="892865" y="2284456"/>
              <a:ext cx="1628326" cy="229311"/>
            </a:xfrm>
            <a:custGeom>
              <a:avLst/>
              <a:gdLst/>
              <a:ahLst/>
              <a:cxnLst/>
              <a:rect l="l" t="t" r="r" b="b"/>
              <a:pathLst>
                <a:path w="9366" h="1319" extrusionOk="0">
                  <a:moveTo>
                    <a:pt x="1" y="0"/>
                  </a:moveTo>
                  <a:lnTo>
                    <a:pt x="669" y="1319"/>
                  </a:lnTo>
                  <a:lnTo>
                    <a:pt x="8697" y="1319"/>
                  </a:lnTo>
                  <a:lnTo>
                    <a:pt x="9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22"/>
            <p:cNvSpPr/>
            <p:nvPr/>
          </p:nvSpPr>
          <p:spPr>
            <a:xfrm>
              <a:off x="752909" y="2167278"/>
              <a:ext cx="1908232" cy="117350"/>
            </a:xfrm>
            <a:custGeom>
              <a:avLst/>
              <a:gdLst/>
              <a:ahLst/>
              <a:cxnLst/>
              <a:rect l="l" t="t" r="r" b="b"/>
              <a:pathLst>
                <a:path w="10976" h="675" extrusionOk="0">
                  <a:moveTo>
                    <a:pt x="334" y="0"/>
                  </a:moveTo>
                  <a:cubicBezTo>
                    <a:pt x="149" y="0"/>
                    <a:pt x="0" y="149"/>
                    <a:pt x="0" y="334"/>
                  </a:cubicBezTo>
                  <a:cubicBezTo>
                    <a:pt x="0" y="519"/>
                    <a:pt x="149" y="674"/>
                    <a:pt x="334" y="674"/>
                  </a:cubicBezTo>
                  <a:lnTo>
                    <a:pt x="10642" y="674"/>
                  </a:lnTo>
                  <a:cubicBezTo>
                    <a:pt x="10826" y="674"/>
                    <a:pt x="10976" y="519"/>
                    <a:pt x="10976" y="334"/>
                  </a:cubicBezTo>
                  <a:cubicBezTo>
                    <a:pt x="10976" y="149"/>
                    <a:pt x="10826" y="0"/>
                    <a:pt x="10642" y="0"/>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22"/>
            <p:cNvSpPr/>
            <p:nvPr/>
          </p:nvSpPr>
          <p:spPr>
            <a:xfrm>
              <a:off x="2625712" y="2513597"/>
              <a:ext cx="90405" cy="166029"/>
            </a:xfrm>
            <a:custGeom>
              <a:avLst/>
              <a:gdLst/>
              <a:ahLst/>
              <a:cxnLst/>
              <a:rect l="l" t="t" r="r" b="b"/>
              <a:pathLst>
                <a:path w="520" h="955" extrusionOk="0">
                  <a:moveTo>
                    <a:pt x="1" y="1"/>
                  </a:moveTo>
                  <a:lnTo>
                    <a:pt x="1" y="693"/>
                  </a:lnTo>
                  <a:cubicBezTo>
                    <a:pt x="1" y="836"/>
                    <a:pt x="114" y="955"/>
                    <a:pt x="257" y="955"/>
                  </a:cubicBezTo>
                  <a:cubicBezTo>
                    <a:pt x="400" y="955"/>
                    <a:pt x="520" y="836"/>
                    <a:pt x="520" y="693"/>
                  </a:cubicBezTo>
                  <a:lnTo>
                    <a:pt x="520"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22"/>
            <p:cNvSpPr/>
            <p:nvPr/>
          </p:nvSpPr>
          <p:spPr>
            <a:xfrm>
              <a:off x="2474282" y="2513597"/>
              <a:ext cx="90405" cy="166029"/>
            </a:xfrm>
            <a:custGeom>
              <a:avLst/>
              <a:gdLst/>
              <a:ahLst/>
              <a:cxnLst/>
              <a:rect l="l" t="t" r="r" b="b"/>
              <a:pathLst>
                <a:path w="520" h="955" extrusionOk="0">
                  <a:moveTo>
                    <a:pt x="1" y="1"/>
                  </a:moveTo>
                  <a:lnTo>
                    <a:pt x="1" y="693"/>
                  </a:lnTo>
                  <a:cubicBezTo>
                    <a:pt x="1" y="836"/>
                    <a:pt x="120" y="955"/>
                    <a:pt x="263" y="955"/>
                  </a:cubicBezTo>
                  <a:cubicBezTo>
                    <a:pt x="407" y="955"/>
                    <a:pt x="520" y="836"/>
                    <a:pt x="520" y="693"/>
                  </a:cubicBezTo>
                  <a:lnTo>
                    <a:pt x="520"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22"/>
            <p:cNvSpPr/>
            <p:nvPr/>
          </p:nvSpPr>
          <p:spPr>
            <a:xfrm>
              <a:off x="2324068" y="2513597"/>
              <a:ext cx="90231" cy="166029"/>
            </a:xfrm>
            <a:custGeom>
              <a:avLst/>
              <a:gdLst/>
              <a:ahLst/>
              <a:cxnLst/>
              <a:rect l="l" t="t" r="r" b="b"/>
              <a:pathLst>
                <a:path w="519" h="955" extrusionOk="0">
                  <a:moveTo>
                    <a:pt x="0" y="1"/>
                  </a:moveTo>
                  <a:lnTo>
                    <a:pt x="0" y="693"/>
                  </a:lnTo>
                  <a:cubicBezTo>
                    <a:pt x="0" y="836"/>
                    <a:pt x="119" y="955"/>
                    <a:pt x="262" y="955"/>
                  </a:cubicBezTo>
                  <a:cubicBezTo>
                    <a:pt x="406" y="955"/>
                    <a:pt x="519" y="836"/>
                    <a:pt x="519" y="693"/>
                  </a:cubicBezTo>
                  <a:lnTo>
                    <a:pt x="519"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22"/>
            <p:cNvSpPr/>
            <p:nvPr/>
          </p:nvSpPr>
          <p:spPr>
            <a:xfrm>
              <a:off x="2625712" y="3250915"/>
              <a:ext cx="90405" cy="166029"/>
            </a:xfrm>
            <a:custGeom>
              <a:avLst/>
              <a:gdLst/>
              <a:ahLst/>
              <a:cxnLst/>
              <a:rect l="l" t="t" r="r" b="b"/>
              <a:pathLst>
                <a:path w="520" h="955" extrusionOk="0">
                  <a:moveTo>
                    <a:pt x="1" y="1"/>
                  </a:moveTo>
                  <a:lnTo>
                    <a:pt x="1" y="698"/>
                  </a:lnTo>
                  <a:cubicBezTo>
                    <a:pt x="1" y="842"/>
                    <a:pt x="114" y="955"/>
                    <a:pt x="257" y="955"/>
                  </a:cubicBezTo>
                  <a:cubicBezTo>
                    <a:pt x="400" y="955"/>
                    <a:pt x="520" y="842"/>
                    <a:pt x="520" y="698"/>
                  </a:cubicBezTo>
                  <a:lnTo>
                    <a:pt x="520" y="1"/>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22"/>
            <p:cNvSpPr/>
            <p:nvPr/>
          </p:nvSpPr>
          <p:spPr>
            <a:xfrm>
              <a:off x="2474282" y="3250915"/>
              <a:ext cx="90405" cy="166029"/>
            </a:xfrm>
            <a:custGeom>
              <a:avLst/>
              <a:gdLst/>
              <a:ahLst/>
              <a:cxnLst/>
              <a:rect l="l" t="t" r="r" b="b"/>
              <a:pathLst>
                <a:path w="520" h="955" extrusionOk="0">
                  <a:moveTo>
                    <a:pt x="1" y="1"/>
                  </a:moveTo>
                  <a:lnTo>
                    <a:pt x="1" y="698"/>
                  </a:lnTo>
                  <a:cubicBezTo>
                    <a:pt x="1" y="842"/>
                    <a:pt x="120" y="955"/>
                    <a:pt x="263" y="955"/>
                  </a:cubicBezTo>
                  <a:cubicBezTo>
                    <a:pt x="407" y="955"/>
                    <a:pt x="520" y="842"/>
                    <a:pt x="520" y="698"/>
                  </a:cubicBezTo>
                  <a:lnTo>
                    <a:pt x="520" y="1"/>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22"/>
            <p:cNvSpPr/>
            <p:nvPr/>
          </p:nvSpPr>
          <p:spPr>
            <a:xfrm>
              <a:off x="2324068" y="3250915"/>
              <a:ext cx="90231" cy="166029"/>
            </a:xfrm>
            <a:custGeom>
              <a:avLst/>
              <a:gdLst/>
              <a:ahLst/>
              <a:cxnLst/>
              <a:rect l="l" t="t" r="r" b="b"/>
              <a:pathLst>
                <a:path w="519" h="955" extrusionOk="0">
                  <a:moveTo>
                    <a:pt x="0" y="1"/>
                  </a:moveTo>
                  <a:lnTo>
                    <a:pt x="0" y="698"/>
                  </a:lnTo>
                  <a:cubicBezTo>
                    <a:pt x="0" y="842"/>
                    <a:pt x="119" y="955"/>
                    <a:pt x="262" y="955"/>
                  </a:cubicBezTo>
                  <a:cubicBezTo>
                    <a:pt x="406" y="955"/>
                    <a:pt x="519" y="842"/>
                    <a:pt x="519" y="698"/>
                  </a:cubicBezTo>
                  <a:lnTo>
                    <a:pt x="519" y="1"/>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22"/>
            <p:cNvSpPr/>
            <p:nvPr/>
          </p:nvSpPr>
          <p:spPr>
            <a:xfrm>
              <a:off x="2625712" y="3989276"/>
              <a:ext cx="90405" cy="164986"/>
            </a:xfrm>
            <a:custGeom>
              <a:avLst/>
              <a:gdLst/>
              <a:ahLst/>
              <a:cxnLst/>
              <a:rect l="l" t="t" r="r" b="b"/>
              <a:pathLst>
                <a:path w="520" h="949" extrusionOk="0">
                  <a:moveTo>
                    <a:pt x="1" y="1"/>
                  </a:moveTo>
                  <a:lnTo>
                    <a:pt x="1" y="692"/>
                  </a:lnTo>
                  <a:cubicBezTo>
                    <a:pt x="1" y="836"/>
                    <a:pt x="114" y="949"/>
                    <a:pt x="257" y="949"/>
                  </a:cubicBezTo>
                  <a:cubicBezTo>
                    <a:pt x="400" y="949"/>
                    <a:pt x="520" y="836"/>
                    <a:pt x="520" y="692"/>
                  </a:cubicBezTo>
                  <a:lnTo>
                    <a:pt x="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22"/>
            <p:cNvSpPr/>
            <p:nvPr/>
          </p:nvSpPr>
          <p:spPr>
            <a:xfrm>
              <a:off x="2474282" y="3989276"/>
              <a:ext cx="90405" cy="164986"/>
            </a:xfrm>
            <a:custGeom>
              <a:avLst/>
              <a:gdLst/>
              <a:ahLst/>
              <a:cxnLst/>
              <a:rect l="l" t="t" r="r" b="b"/>
              <a:pathLst>
                <a:path w="520" h="949" extrusionOk="0">
                  <a:moveTo>
                    <a:pt x="1" y="1"/>
                  </a:moveTo>
                  <a:lnTo>
                    <a:pt x="1" y="692"/>
                  </a:lnTo>
                  <a:cubicBezTo>
                    <a:pt x="1" y="836"/>
                    <a:pt x="120" y="949"/>
                    <a:pt x="263" y="949"/>
                  </a:cubicBezTo>
                  <a:cubicBezTo>
                    <a:pt x="407" y="949"/>
                    <a:pt x="520" y="836"/>
                    <a:pt x="520" y="692"/>
                  </a:cubicBezTo>
                  <a:lnTo>
                    <a:pt x="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22"/>
            <p:cNvSpPr/>
            <p:nvPr/>
          </p:nvSpPr>
          <p:spPr>
            <a:xfrm>
              <a:off x="2324068" y="3989276"/>
              <a:ext cx="90231" cy="164986"/>
            </a:xfrm>
            <a:custGeom>
              <a:avLst/>
              <a:gdLst/>
              <a:ahLst/>
              <a:cxnLst/>
              <a:rect l="l" t="t" r="r" b="b"/>
              <a:pathLst>
                <a:path w="519" h="949" extrusionOk="0">
                  <a:moveTo>
                    <a:pt x="0" y="1"/>
                  </a:moveTo>
                  <a:lnTo>
                    <a:pt x="0" y="692"/>
                  </a:lnTo>
                  <a:cubicBezTo>
                    <a:pt x="0" y="836"/>
                    <a:pt x="119" y="949"/>
                    <a:pt x="262" y="949"/>
                  </a:cubicBezTo>
                  <a:cubicBezTo>
                    <a:pt x="406" y="949"/>
                    <a:pt x="519" y="836"/>
                    <a:pt x="519" y="692"/>
                  </a:cubicBezTo>
                  <a:lnTo>
                    <a:pt x="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22"/>
            <p:cNvSpPr/>
            <p:nvPr/>
          </p:nvSpPr>
          <p:spPr>
            <a:xfrm>
              <a:off x="638858" y="2589398"/>
              <a:ext cx="1143966" cy="451147"/>
            </a:xfrm>
            <a:custGeom>
              <a:avLst/>
              <a:gdLst/>
              <a:ahLst/>
              <a:cxnLst/>
              <a:rect l="l" t="t" r="r" b="b"/>
              <a:pathLst>
                <a:path w="6580" h="2595" extrusionOk="0">
                  <a:moveTo>
                    <a:pt x="0" y="0"/>
                  </a:moveTo>
                  <a:lnTo>
                    <a:pt x="0" y="2595"/>
                  </a:lnTo>
                  <a:lnTo>
                    <a:pt x="6579" y="2595"/>
                  </a:lnTo>
                  <a:lnTo>
                    <a:pt x="65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22"/>
            <p:cNvSpPr/>
            <p:nvPr/>
          </p:nvSpPr>
          <p:spPr>
            <a:xfrm>
              <a:off x="638858" y="3326716"/>
              <a:ext cx="1143966" cy="452190"/>
            </a:xfrm>
            <a:custGeom>
              <a:avLst/>
              <a:gdLst/>
              <a:ahLst/>
              <a:cxnLst/>
              <a:rect l="l" t="t" r="r" b="b"/>
              <a:pathLst>
                <a:path w="6580" h="2601" extrusionOk="0">
                  <a:moveTo>
                    <a:pt x="0" y="0"/>
                  </a:moveTo>
                  <a:lnTo>
                    <a:pt x="0" y="2601"/>
                  </a:lnTo>
                  <a:lnTo>
                    <a:pt x="6579" y="2601"/>
                  </a:lnTo>
                  <a:lnTo>
                    <a:pt x="65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22"/>
            <p:cNvSpPr/>
            <p:nvPr/>
          </p:nvSpPr>
          <p:spPr>
            <a:xfrm>
              <a:off x="638858" y="4063860"/>
              <a:ext cx="1143966" cy="452364"/>
            </a:xfrm>
            <a:custGeom>
              <a:avLst/>
              <a:gdLst/>
              <a:ahLst/>
              <a:cxnLst/>
              <a:rect l="l" t="t" r="r" b="b"/>
              <a:pathLst>
                <a:path w="6580" h="2602" extrusionOk="0">
                  <a:moveTo>
                    <a:pt x="0" y="1"/>
                  </a:moveTo>
                  <a:lnTo>
                    <a:pt x="0" y="2602"/>
                  </a:lnTo>
                  <a:lnTo>
                    <a:pt x="6579" y="2602"/>
                  </a:lnTo>
                  <a:lnTo>
                    <a:pt x="65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22"/>
            <p:cNvSpPr/>
            <p:nvPr/>
          </p:nvSpPr>
          <p:spPr>
            <a:xfrm>
              <a:off x="683365" y="2649378"/>
              <a:ext cx="90405" cy="90403"/>
            </a:xfrm>
            <a:custGeom>
              <a:avLst/>
              <a:gdLst/>
              <a:ahLst/>
              <a:cxnLst/>
              <a:rect l="l" t="t" r="r" b="b"/>
              <a:pathLst>
                <a:path w="520" h="520" extrusionOk="0">
                  <a:moveTo>
                    <a:pt x="1" y="1"/>
                  </a:moveTo>
                  <a:lnTo>
                    <a:pt x="1" y="520"/>
                  </a:lnTo>
                  <a:lnTo>
                    <a:pt x="520" y="520"/>
                  </a:lnTo>
                  <a:lnTo>
                    <a:pt x="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22"/>
            <p:cNvSpPr/>
            <p:nvPr/>
          </p:nvSpPr>
          <p:spPr>
            <a:xfrm>
              <a:off x="803675" y="2649378"/>
              <a:ext cx="90405" cy="90403"/>
            </a:xfrm>
            <a:custGeom>
              <a:avLst/>
              <a:gdLst/>
              <a:ahLst/>
              <a:cxnLst/>
              <a:rect l="l" t="t" r="r" b="b"/>
              <a:pathLst>
                <a:path w="520" h="520" extrusionOk="0">
                  <a:moveTo>
                    <a:pt x="1" y="1"/>
                  </a:moveTo>
                  <a:lnTo>
                    <a:pt x="1" y="520"/>
                  </a:lnTo>
                  <a:lnTo>
                    <a:pt x="520" y="520"/>
                  </a:lnTo>
                  <a:lnTo>
                    <a:pt x="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22"/>
            <p:cNvSpPr/>
            <p:nvPr/>
          </p:nvSpPr>
          <p:spPr>
            <a:xfrm>
              <a:off x="923985" y="2649378"/>
              <a:ext cx="90405" cy="90403"/>
            </a:xfrm>
            <a:custGeom>
              <a:avLst/>
              <a:gdLst/>
              <a:ahLst/>
              <a:cxnLst/>
              <a:rect l="l" t="t" r="r" b="b"/>
              <a:pathLst>
                <a:path w="520" h="520" extrusionOk="0">
                  <a:moveTo>
                    <a:pt x="1" y="1"/>
                  </a:moveTo>
                  <a:lnTo>
                    <a:pt x="1" y="520"/>
                  </a:lnTo>
                  <a:lnTo>
                    <a:pt x="519" y="520"/>
                  </a:lnTo>
                  <a:lnTo>
                    <a:pt x="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22"/>
            <p:cNvSpPr/>
            <p:nvPr/>
          </p:nvSpPr>
          <p:spPr>
            <a:xfrm>
              <a:off x="1044296" y="2649378"/>
              <a:ext cx="90405" cy="90403"/>
            </a:xfrm>
            <a:custGeom>
              <a:avLst/>
              <a:gdLst/>
              <a:ahLst/>
              <a:cxnLst/>
              <a:rect l="l" t="t" r="r" b="b"/>
              <a:pathLst>
                <a:path w="520" h="520" extrusionOk="0">
                  <a:moveTo>
                    <a:pt x="0" y="1"/>
                  </a:moveTo>
                  <a:lnTo>
                    <a:pt x="0" y="520"/>
                  </a:lnTo>
                  <a:lnTo>
                    <a:pt x="519" y="520"/>
                  </a:lnTo>
                  <a:lnTo>
                    <a:pt x="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22"/>
            <p:cNvSpPr/>
            <p:nvPr/>
          </p:nvSpPr>
          <p:spPr>
            <a:xfrm>
              <a:off x="1165649" y="2649378"/>
              <a:ext cx="90405" cy="90403"/>
            </a:xfrm>
            <a:custGeom>
              <a:avLst/>
              <a:gdLst/>
              <a:ahLst/>
              <a:cxnLst/>
              <a:rect l="l" t="t" r="r" b="b"/>
              <a:pathLst>
                <a:path w="520" h="520" extrusionOk="0">
                  <a:moveTo>
                    <a:pt x="0" y="1"/>
                  </a:moveTo>
                  <a:lnTo>
                    <a:pt x="0" y="520"/>
                  </a:lnTo>
                  <a:lnTo>
                    <a:pt x="519" y="520"/>
                  </a:lnTo>
                  <a:lnTo>
                    <a:pt x="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22"/>
            <p:cNvSpPr/>
            <p:nvPr/>
          </p:nvSpPr>
          <p:spPr>
            <a:xfrm>
              <a:off x="1285959" y="2649378"/>
              <a:ext cx="90405" cy="90403"/>
            </a:xfrm>
            <a:custGeom>
              <a:avLst/>
              <a:gdLst/>
              <a:ahLst/>
              <a:cxnLst/>
              <a:rect l="l" t="t" r="r" b="b"/>
              <a:pathLst>
                <a:path w="520" h="520" extrusionOk="0">
                  <a:moveTo>
                    <a:pt x="0" y="1"/>
                  </a:moveTo>
                  <a:lnTo>
                    <a:pt x="0" y="520"/>
                  </a:lnTo>
                  <a:lnTo>
                    <a:pt x="519" y="520"/>
                  </a:lnTo>
                  <a:lnTo>
                    <a:pt x="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22"/>
            <p:cNvSpPr/>
            <p:nvPr/>
          </p:nvSpPr>
          <p:spPr>
            <a:xfrm>
              <a:off x="1406269" y="2649378"/>
              <a:ext cx="90405" cy="90403"/>
            </a:xfrm>
            <a:custGeom>
              <a:avLst/>
              <a:gdLst/>
              <a:ahLst/>
              <a:cxnLst/>
              <a:rect l="l" t="t" r="r" b="b"/>
              <a:pathLst>
                <a:path w="520" h="520" extrusionOk="0">
                  <a:moveTo>
                    <a:pt x="0" y="1"/>
                  </a:moveTo>
                  <a:lnTo>
                    <a:pt x="0" y="520"/>
                  </a:lnTo>
                  <a:lnTo>
                    <a:pt x="519" y="520"/>
                  </a:lnTo>
                  <a:lnTo>
                    <a:pt x="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22"/>
            <p:cNvSpPr/>
            <p:nvPr/>
          </p:nvSpPr>
          <p:spPr>
            <a:xfrm>
              <a:off x="1526579" y="2649378"/>
              <a:ext cx="90405" cy="90403"/>
            </a:xfrm>
            <a:custGeom>
              <a:avLst/>
              <a:gdLst/>
              <a:ahLst/>
              <a:cxnLst/>
              <a:rect l="l" t="t" r="r" b="b"/>
              <a:pathLst>
                <a:path w="520" h="520" extrusionOk="0">
                  <a:moveTo>
                    <a:pt x="0" y="1"/>
                  </a:moveTo>
                  <a:lnTo>
                    <a:pt x="0" y="520"/>
                  </a:lnTo>
                  <a:lnTo>
                    <a:pt x="519" y="520"/>
                  </a:lnTo>
                  <a:lnTo>
                    <a:pt x="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22"/>
            <p:cNvSpPr/>
            <p:nvPr/>
          </p:nvSpPr>
          <p:spPr>
            <a:xfrm>
              <a:off x="1646715" y="2649378"/>
              <a:ext cx="90405" cy="90403"/>
            </a:xfrm>
            <a:custGeom>
              <a:avLst/>
              <a:gdLst/>
              <a:ahLst/>
              <a:cxnLst/>
              <a:rect l="l" t="t" r="r" b="b"/>
              <a:pathLst>
                <a:path w="520" h="520" extrusionOk="0">
                  <a:moveTo>
                    <a:pt x="1" y="1"/>
                  </a:moveTo>
                  <a:lnTo>
                    <a:pt x="1" y="520"/>
                  </a:lnTo>
                  <a:lnTo>
                    <a:pt x="520" y="520"/>
                  </a:lnTo>
                  <a:lnTo>
                    <a:pt x="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22"/>
            <p:cNvSpPr/>
            <p:nvPr/>
          </p:nvSpPr>
          <p:spPr>
            <a:xfrm>
              <a:off x="683365" y="2769685"/>
              <a:ext cx="90405" cy="90403"/>
            </a:xfrm>
            <a:custGeom>
              <a:avLst/>
              <a:gdLst/>
              <a:ahLst/>
              <a:cxnLst/>
              <a:rect l="l" t="t" r="r" b="b"/>
              <a:pathLst>
                <a:path w="520" h="520" extrusionOk="0">
                  <a:moveTo>
                    <a:pt x="1" y="1"/>
                  </a:moveTo>
                  <a:lnTo>
                    <a:pt x="1" y="520"/>
                  </a:lnTo>
                  <a:lnTo>
                    <a:pt x="520" y="520"/>
                  </a:lnTo>
                  <a:lnTo>
                    <a:pt x="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22"/>
            <p:cNvSpPr/>
            <p:nvPr/>
          </p:nvSpPr>
          <p:spPr>
            <a:xfrm>
              <a:off x="803675" y="2769685"/>
              <a:ext cx="90405" cy="90403"/>
            </a:xfrm>
            <a:custGeom>
              <a:avLst/>
              <a:gdLst/>
              <a:ahLst/>
              <a:cxnLst/>
              <a:rect l="l" t="t" r="r" b="b"/>
              <a:pathLst>
                <a:path w="520" h="520" extrusionOk="0">
                  <a:moveTo>
                    <a:pt x="1" y="1"/>
                  </a:moveTo>
                  <a:lnTo>
                    <a:pt x="1" y="520"/>
                  </a:lnTo>
                  <a:lnTo>
                    <a:pt x="520" y="520"/>
                  </a:lnTo>
                  <a:lnTo>
                    <a:pt x="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22"/>
            <p:cNvSpPr/>
            <p:nvPr/>
          </p:nvSpPr>
          <p:spPr>
            <a:xfrm>
              <a:off x="923985" y="2769685"/>
              <a:ext cx="90405" cy="90403"/>
            </a:xfrm>
            <a:custGeom>
              <a:avLst/>
              <a:gdLst/>
              <a:ahLst/>
              <a:cxnLst/>
              <a:rect l="l" t="t" r="r" b="b"/>
              <a:pathLst>
                <a:path w="520" h="520" extrusionOk="0">
                  <a:moveTo>
                    <a:pt x="1" y="1"/>
                  </a:moveTo>
                  <a:lnTo>
                    <a:pt x="1" y="520"/>
                  </a:lnTo>
                  <a:lnTo>
                    <a:pt x="519" y="520"/>
                  </a:lnTo>
                  <a:lnTo>
                    <a:pt x="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22"/>
            <p:cNvSpPr/>
            <p:nvPr/>
          </p:nvSpPr>
          <p:spPr>
            <a:xfrm>
              <a:off x="1044296" y="2769685"/>
              <a:ext cx="90405" cy="90403"/>
            </a:xfrm>
            <a:custGeom>
              <a:avLst/>
              <a:gdLst/>
              <a:ahLst/>
              <a:cxnLst/>
              <a:rect l="l" t="t" r="r" b="b"/>
              <a:pathLst>
                <a:path w="520" h="520" extrusionOk="0">
                  <a:moveTo>
                    <a:pt x="0" y="1"/>
                  </a:moveTo>
                  <a:lnTo>
                    <a:pt x="0" y="520"/>
                  </a:lnTo>
                  <a:lnTo>
                    <a:pt x="519" y="520"/>
                  </a:lnTo>
                  <a:lnTo>
                    <a:pt x="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22"/>
            <p:cNvSpPr/>
            <p:nvPr/>
          </p:nvSpPr>
          <p:spPr>
            <a:xfrm>
              <a:off x="1165649" y="2769685"/>
              <a:ext cx="90405" cy="90403"/>
            </a:xfrm>
            <a:custGeom>
              <a:avLst/>
              <a:gdLst/>
              <a:ahLst/>
              <a:cxnLst/>
              <a:rect l="l" t="t" r="r" b="b"/>
              <a:pathLst>
                <a:path w="520" h="520" extrusionOk="0">
                  <a:moveTo>
                    <a:pt x="0" y="1"/>
                  </a:moveTo>
                  <a:lnTo>
                    <a:pt x="0" y="520"/>
                  </a:lnTo>
                  <a:lnTo>
                    <a:pt x="519" y="520"/>
                  </a:lnTo>
                  <a:lnTo>
                    <a:pt x="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22"/>
            <p:cNvSpPr/>
            <p:nvPr/>
          </p:nvSpPr>
          <p:spPr>
            <a:xfrm>
              <a:off x="1285959" y="2769685"/>
              <a:ext cx="90405" cy="90403"/>
            </a:xfrm>
            <a:custGeom>
              <a:avLst/>
              <a:gdLst/>
              <a:ahLst/>
              <a:cxnLst/>
              <a:rect l="l" t="t" r="r" b="b"/>
              <a:pathLst>
                <a:path w="520" h="520" extrusionOk="0">
                  <a:moveTo>
                    <a:pt x="0" y="1"/>
                  </a:moveTo>
                  <a:lnTo>
                    <a:pt x="0" y="520"/>
                  </a:lnTo>
                  <a:lnTo>
                    <a:pt x="519" y="520"/>
                  </a:lnTo>
                  <a:lnTo>
                    <a:pt x="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22"/>
            <p:cNvSpPr/>
            <p:nvPr/>
          </p:nvSpPr>
          <p:spPr>
            <a:xfrm>
              <a:off x="1406269" y="2769685"/>
              <a:ext cx="90405" cy="90403"/>
            </a:xfrm>
            <a:custGeom>
              <a:avLst/>
              <a:gdLst/>
              <a:ahLst/>
              <a:cxnLst/>
              <a:rect l="l" t="t" r="r" b="b"/>
              <a:pathLst>
                <a:path w="520" h="520" extrusionOk="0">
                  <a:moveTo>
                    <a:pt x="0" y="1"/>
                  </a:moveTo>
                  <a:lnTo>
                    <a:pt x="0" y="520"/>
                  </a:lnTo>
                  <a:lnTo>
                    <a:pt x="519" y="520"/>
                  </a:lnTo>
                  <a:lnTo>
                    <a:pt x="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22"/>
            <p:cNvSpPr/>
            <p:nvPr/>
          </p:nvSpPr>
          <p:spPr>
            <a:xfrm>
              <a:off x="1526579" y="2769685"/>
              <a:ext cx="90405" cy="90403"/>
            </a:xfrm>
            <a:custGeom>
              <a:avLst/>
              <a:gdLst/>
              <a:ahLst/>
              <a:cxnLst/>
              <a:rect l="l" t="t" r="r" b="b"/>
              <a:pathLst>
                <a:path w="520" h="520" extrusionOk="0">
                  <a:moveTo>
                    <a:pt x="0" y="1"/>
                  </a:moveTo>
                  <a:lnTo>
                    <a:pt x="0" y="520"/>
                  </a:lnTo>
                  <a:lnTo>
                    <a:pt x="519" y="520"/>
                  </a:lnTo>
                  <a:lnTo>
                    <a:pt x="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22"/>
            <p:cNvSpPr/>
            <p:nvPr/>
          </p:nvSpPr>
          <p:spPr>
            <a:xfrm>
              <a:off x="1646715" y="2769685"/>
              <a:ext cx="90405" cy="90403"/>
            </a:xfrm>
            <a:custGeom>
              <a:avLst/>
              <a:gdLst/>
              <a:ahLst/>
              <a:cxnLst/>
              <a:rect l="l" t="t" r="r" b="b"/>
              <a:pathLst>
                <a:path w="520" h="520" extrusionOk="0">
                  <a:moveTo>
                    <a:pt x="1" y="1"/>
                  </a:moveTo>
                  <a:lnTo>
                    <a:pt x="1" y="520"/>
                  </a:lnTo>
                  <a:lnTo>
                    <a:pt x="520" y="520"/>
                  </a:lnTo>
                  <a:lnTo>
                    <a:pt x="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22"/>
            <p:cNvSpPr/>
            <p:nvPr/>
          </p:nvSpPr>
          <p:spPr>
            <a:xfrm>
              <a:off x="683365" y="2889993"/>
              <a:ext cx="90405" cy="90403"/>
            </a:xfrm>
            <a:custGeom>
              <a:avLst/>
              <a:gdLst/>
              <a:ahLst/>
              <a:cxnLst/>
              <a:rect l="l" t="t" r="r" b="b"/>
              <a:pathLst>
                <a:path w="520" h="520" extrusionOk="0">
                  <a:moveTo>
                    <a:pt x="1" y="1"/>
                  </a:moveTo>
                  <a:lnTo>
                    <a:pt x="1" y="520"/>
                  </a:lnTo>
                  <a:lnTo>
                    <a:pt x="520" y="520"/>
                  </a:lnTo>
                  <a:lnTo>
                    <a:pt x="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22"/>
            <p:cNvSpPr/>
            <p:nvPr/>
          </p:nvSpPr>
          <p:spPr>
            <a:xfrm>
              <a:off x="803675" y="2889993"/>
              <a:ext cx="90405" cy="90403"/>
            </a:xfrm>
            <a:custGeom>
              <a:avLst/>
              <a:gdLst/>
              <a:ahLst/>
              <a:cxnLst/>
              <a:rect l="l" t="t" r="r" b="b"/>
              <a:pathLst>
                <a:path w="520" h="520" extrusionOk="0">
                  <a:moveTo>
                    <a:pt x="1" y="1"/>
                  </a:moveTo>
                  <a:lnTo>
                    <a:pt x="1" y="520"/>
                  </a:lnTo>
                  <a:lnTo>
                    <a:pt x="520" y="520"/>
                  </a:lnTo>
                  <a:lnTo>
                    <a:pt x="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22"/>
            <p:cNvSpPr/>
            <p:nvPr/>
          </p:nvSpPr>
          <p:spPr>
            <a:xfrm>
              <a:off x="923985" y="2889993"/>
              <a:ext cx="90405" cy="90403"/>
            </a:xfrm>
            <a:custGeom>
              <a:avLst/>
              <a:gdLst/>
              <a:ahLst/>
              <a:cxnLst/>
              <a:rect l="l" t="t" r="r" b="b"/>
              <a:pathLst>
                <a:path w="520" h="520" extrusionOk="0">
                  <a:moveTo>
                    <a:pt x="1" y="1"/>
                  </a:moveTo>
                  <a:lnTo>
                    <a:pt x="1" y="520"/>
                  </a:lnTo>
                  <a:lnTo>
                    <a:pt x="519" y="520"/>
                  </a:lnTo>
                  <a:lnTo>
                    <a:pt x="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22"/>
            <p:cNvSpPr/>
            <p:nvPr/>
          </p:nvSpPr>
          <p:spPr>
            <a:xfrm>
              <a:off x="1044296" y="2889993"/>
              <a:ext cx="90405" cy="90403"/>
            </a:xfrm>
            <a:custGeom>
              <a:avLst/>
              <a:gdLst/>
              <a:ahLst/>
              <a:cxnLst/>
              <a:rect l="l" t="t" r="r" b="b"/>
              <a:pathLst>
                <a:path w="520" h="520" extrusionOk="0">
                  <a:moveTo>
                    <a:pt x="0" y="1"/>
                  </a:moveTo>
                  <a:lnTo>
                    <a:pt x="0" y="520"/>
                  </a:lnTo>
                  <a:lnTo>
                    <a:pt x="519" y="520"/>
                  </a:lnTo>
                  <a:lnTo>
                    <a:pt x="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22"/>
            <p:cNvSpPr/>
            <p:nvPr/>
          </p:nvSpPr>
          <p:spPr>
            <a:xfrm>
              <a:off x="1165649" y="2889993"/>
              <a:ext cx="90405" cy="90403"/>
            </a:xfrm>
            <a:custGeom>
              <a:avLst/>
              <a:gdLst/>
              <a:ahLst/>
              <a:cxnLst/>
              <a:rect l="l" t="t" r="r" b="b"/>
              <a:pathLst>
                <a:path w="520" h="520" extrusionOk="0">
                  <a:moveTo>
                    <a:pt x="0" y="1"/>
                  </a:moveTo>
                  <a:lnTo>
                    <a:pt x="0" y="520"/>
                  </a:lnTo>
                  <a:lnTo>
                    <a:pt x="519" y="520"/>
                  </a:lnTo>
                  <a:lnTo>
                    <a:pt x="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22"/>
            <p:cNvSpPr/>
            <p:nvPr/>
          </p:nvSpPr>
          <p:spPr>
            <a:xfrm>
              <a:off x="683365" y="3372266"/>
              <a:ext cx="90405" cy="90403"/>
            </a:xfrm>
            <a:custGeom>
              <a:avLst/>
              <a:gdLst/>
              <a:ahLst/>
              <a:cxnLst/>
              <a:rect l="l" t="t" r="r" b="b"/>
              <a:pathLst>
                <a:path w="520" h="520" extrusionOk="0">
                  <a:moveTo>
                    <a:pt x="263" y="0"/>
                  </a:moveTo>
                  <a:cubicBezTo>
                    <a:pt x="120" y="0"/>
                    <a:pt x="1" y="114"/>
                    <a:pt x="1" y="257"/>
                  </a:cubicBezTo>
                  <a:cubicBezTo>
                    <a:pt x="1" y="400"/>
                    <a:pt x="120" y="519"/>
                    <a:pt x="263" y="519"/>
                  </a:cubicBezTo>
                  <a:cubicBezTo>
                    <a:pt x="406" y="519"/>
                    <a:pt x="520" y="400"/>
                    <a:pt x="520" y="257"/>
                  </a:cubicBezTo>
                  <a:cubicBezTo>
                    <a:pt x="520" y="114"/>
                    <a:pt x="406" y="0"/>
                    <a:pt x="263"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22"/>
            <p:cNvSpPr/>
            <p:nvPr/>
          </p:nvSpPr>
          <p:spPr>
            <a:xfrm>
              <a:off x="803675" y="3372266"/>
              <a:ext cx="90405" cy="90403"/>
            </a:xfrm>
            <a:custGeom>
              <a:avLst/>
              <a:gdLst/>
              <a:ahLst/>
              <a:cxnLst/>
              <a:rect l="l" t="t" r="r" b="b"/>
              <a:pathLst>
                <a:path w="520" h="520" extrusionOk="0">
                  <a:moveTo>
                    <a:pt x="263" y="0"/>
                  </a:moveTo>
                  <a:cubicBezTo>
                    <a:pt x="120" y="0"/>
                    <a:pt x="1" y="114"/>
                    <a:pt x="1" y="257"/>
                  </a:cubicBezTo>
                  <a:cubicBezTo>
                    <a:pt x="1" y="400"/>
                    <a:pt x="120" y="519"/>
                    <a:pt x="263" y="519"/>
                  </a:cubicBezTo>
                  <a:cubicBezTo>
                    <a:pt x="406" y="519"/>
                    <a:pt x="520" y="400"/>
                    <a:pt x="520" y="257"/>
                  </a:cubicBezTo>
                  <a:cubicBezTo>
                    <a:pt x="520" y="114"/>
                    <a:pt x="406" y="0"/>
                    <a:pt x="263"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22"/>
            <p:cNvSpPr/>
            <p:nvPr/>
          </p:nvSpPr>
          <p:spPr>
            <a:xfrm>
              <a:off x="923985" y="3372266"/>
              <a:ext cx="90405" cy="90403"/>
            </a:xfrm>
            <a:custGeom>
              <a:avLst/>
              <a:gdLst/>
              <a:ahLst/>
              <a:cxnLst/>
              <a:rect l="l" t="t" r="r" b="b"/>
              <a:pathLst>
                <a:path w="520" h="520" extrusionOk="0">
                  <a:moveTo>
                    <a:pt x="263" y="0"/>
                  </a:moveTo>
                  <a:cubicBezTo>
                    <a:pt x="120" y="0"/>
                    <a:pt x="1" y="114"/>
                    <a:pt x="1" y="257"/>
                  </a:cubicBezTo>
                  <a:cubicBezTo>
                    <a:pt x="1" y="400"/>
                    <a:pt x="120" y="519"/>
                    <a:pt x="263" y="519"/>
                  </a:cubicBezTo>
                  <a:cubicBezTo>
                    <a:pt x="406" y="519"/>
                    <a:pt x="519" y="400"/>
                    <a:pt x="519" y="257"/>
                  </a:cubicBezTo>
                  <a:cubicBezTo>
                    <a:pt x="519" y="114"/>
                    <a:pt x="406" y="0"/>
                    <a:pt x="263"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22"/>
            <p:cNvSpPr/>
            <p:nvPr/>
          </p:nvSpPr>
          <p:spPr>
            <a:xfrm>
              <a:off x="1044296" y="3372266"/>
              <a:ext cx="91448" cy="90403"/>
            </a:xfrm>
            <a:custGeom>
              <a:avLst/>
              <a:gdLst/>
              <a:ahLst/>
              <a:cxnLst/>
              <a:rect l="l" t="t" r="r" b="b"/>
              <a:pathLst>
                <a:path w="526" h="520" extrusionOk="0">
                  <a:moveTo>
                    <a:pt x="263" y="0"/>
                  </a:moveTo>
                  <a:cubicBezTo>
                    <a:pt x="120" y="0"/>
                    <a:pt x="0" y="114"/>
                    <a:pt x="0" y="257"/>
                  </a:cubicBezTo>
                  <a:cubicBezTo>
                    <a:pt x="0" y="400"/>
                    <a:pt x="120" y="519"/>
                    <a:pt x="263" y="519"/>
                  </a:cubicBezTo>
                  <a:cubicBezTo>
                    <a:pt x="406" y="519"/>
                    <a:pt x="525" y="400"/>
                    <a:pt x="525" y="257"/>
                  </a:cubicBezTo>
                  <a:cubicBezTo>
                    <a:pt x="525" y="114"/>
                    <a:pt x="406" y="0"/>
                    <a:pt x="263"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22"/>
            <p:cNvSpPr/>
            <p:nvPr/>
          </p:nvSpPr>
          <p:spPr>
            <a:xfrm>
              <a:off x="1165649" y="3372266"/>
              <a:ext cx="90405" cy="90403"/>
            </a:xfrm>
            <a:custGeom>
              <a:avLst/>
              <a:gdLst/>
              <a:ahLst/>
              <a:cxnLst/>
              <a:rect l="l" t="t" r="r" b="b"/>
              <a:pathLst>
                <a:path w="520" h="520" extrusionOk="0">
                  <a:moveTo>
                    <a:pt x="257" y="0"/>
                  </a:moveTo>
                  <a:cubicBezTo>
                    <a:pt x="114" y="0"/>
                    <a:pt x="0" y="114"/>
                    <a:pt x="0" y="257"/>
                  </a:cubicBezTo>
                  <a:cubicBezTo>
                    <a:pt x="0" y="400"/>
                    <a:pt x="114" y="519"/>
                    <a:pt x="257" y="519"/>
                  </a:cubicBezTo>
                  <a:cubicBezTo>
                    <a:pt x="400" y="519"/>
                    <a:pt x="519" y="400"/>
                    <a:pt x="519" y="257"/>
                  </a:cubicBezTo>
                  <a:cubicBezTo>
                    <a:pt x="519" y="114"/>
                    <a:pt x="400" y="0"/>
                    <a:pt x="25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22"/>
            <p:cNvSpPr/>
            <p:nvPr/>
          </p:nvSpPr>
          <p:spPr>
            <a:xfrm>
              <a:off x="1285959" y="3372266"/>
              <a:ext cx="90405" cy="90403"/>
            </a:xfrm>
            <a:custGeom>
              <a:avLst/>
              <a:gdLst/>
              <a:ahLst/>
              <a:cxnLst/>
              <a:rect l="l" t="t" r="r" b="b"/>
              <a:pathLst>
                <a:path w="520" h="520" extrusionOk="0">
                  <a:moveTo>
                    <a:pt x="257" y="0"/>
                  </a:moveTo>
                  <a:cubicBezTo>
                    <a:pt x="114" y="0"/>
                    <a:pt x="0" y="114"/>
                    <a:pt x="0" y="257"/>
                  </a:cubicBezTo>
                  <a:cubicBezTo>
                    <a:pt x="0" y="400"/>
                    <a:pt x="114" y="519"/>
                    <a:pt x="257" y="519"/>
                  </a:cubicBezTo>
                  <a:cubicBezTo>
                    <a:pt x="400" y="519"/>
                    <a:pt x="519" y="400"/>
                    <a:pt x="519" y="257"/>
                  </a:cubicBezTo>
                  <a:cubicBezTo>
                    <a:pt x="519" y="114"/>
                    <a:pt x="400" y="0"/>
                    <a:pt x="25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22"/>
            <p:cNvSpPr/>
            <p:nvPr/>
          </p:nvSpPr>
          <p:spPr>
            <a:xfrm>
              <a:off x="1406269" y="3372266"/>
              <a:ext cx="90405" cy="90403"/>
            </a:xfrm>
            <a:custGeom>
              <a:avLst/>
              <a:gdLst/>
              <a:ahLst/>
              <a:cxnLst/>
              <a:rect l="l" t="t" r="r" b="b"/>
              <a:pathLst>
                <a:path w="520" h="520" extrusionOk="0">
                  <a:moveTo>
                    <a:pt x="257" y="0"/>
                  </a:moveTo>
                  <a:cubicBezTo>
                    <a:pt x="113" y="0"/>
                    <a:pt x="0" y="114"/>
                    <a:pt x="0" y="257"/>
                  </a:cubicBezTo>
                  <a:cubicBezTo>
                    <a:pt x="0" y="400"/>
                    <a:pt x="113" y="519"/>
                    <a:pt x="257" y="519"/>
                  </a:cubicBezTo>
                  <a:cubicBezTo>
                    <a:pt x="400" y="519"/>
                    <a:pt x="519" y="400"/>
                    <a:pt x="519" y="257"/>
                  </a:cubicBezTo>
                  <a:cubicBezTo>
                    <a:pt x="519" y="114"/>
                    <a:pt x="400" y="0"/>
                    <a:pt x="25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22"/>
            <p:cNvSpPr/>
            <p:nvPr/>
          </p:nvSpPr>
          <p:spPr>
            <a:xfrm>
              <a:off x="1526579" y="3372266"/>
              <a:ext cx="90405" cy="90403"/>
            </a:xfrm>
            <a:custGeom>
              <a:avLst/>
              <a:gdLst/>
              <a:ahLst/>
              <a:cxnLst/>
              <a:rect l="l" t="t" r="r" b="b"/>
              <a:pathLst>
                <a:path w="520" h="520" extrusionOk="0">
                  <a:moveTo>
                    <a:pt x="257" y="0"/>
                  </a:moveTo>
                  <a:cubicBezTo>
                    <a:pt x="113" y="0"/>
                    <a:pt x="0" y="114"/>
                    <a:pt x="0" y="257"/>
                  </a:cubicBezTo>
                  <a:cubicBezTo>
                    <a:pt x="0" y="400"/>
                    <a:pt x="113" y="519"/>
                    <a:pt x="257" y="519"/>
                  </a:cubicBezTo>
                  <a:cubicBezTo>
                    <a:pt x="406" y="519"/>
                    <a:pt x="519" y="400"/>
                    <a:pt x="519" y="257"/>
                  </a:cubicBezTo>
                  <a:cubicBezTo>
                    <a:pt x="519" y="114"/>
                    <a:pt x="406" y="0"/>
                    <a:pt x="25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22"/>
            <p:cNvSpPr/>
            <p:nvPr/>
          </p:nvSpPr>
          <p:spPr>
            <a:xfrm>
              <a:off x="1646715" y="3372266"/>
              <a:ext cx="90405" cy="90403"/>
            </a:xfrm>
            <a:custGeom>
              <a:avLst/>
              <a:gdLst/>
              <a:ahLst/>
              <a:cxnLst/>
              <a:rect l="l" t="t" r="r" b="b"/>
              <a:pathLst>
                <a:path w="520" h="520" extrusionOk="0">
                  <a:moveTo>
                    <a:pt x="263" y="0"/>
                  </a:moveTo>
                  <a:cubicBezTo>
                    <a:pt x="120" y="0"/>
                    <a:pt x="1" y="114"/>
                    <a:pt x="1" y="257"/>
                  </a:cubicBezTo>
                  <a:cubicBezTo>
                    <a:pt x="1" y="400"/>
                    <a:pt x="120" y="519"/>
                    <a:pt x="263" y="519"/>
                  </a:cubicBezTo>
                  <a:cubicBezTo>
                    <a:pt x="407" y="519"/>
                    <a:pt x="520" y="400"/>
                    <a:pt x="520" y="257"/>
                  </a:cubicBezTo>
                  <a:cubicBezTo>
                    <a:pt x="520" y="114"/>
                    <a:pt x="407" y="0"/>
                    <a:pt x="263"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22"/>
            <p:cNvSpPr/>
            <p:nvPr/>
          </p:nvSpPr>
          <p:spPr>
            <a:xfrm>
              <a:off x="683365" y="3507003"/>
              <a:ext cx="90405" cy="90403"/>
            </a:xfrm>
            <a:custGeom>
              <a:avLst/>
              <a:gdLst/>
              <a:ahLst/>
              <a:cxnLst/>
              <a:rect l="l" t="t" r="r" b="b"/>
              <a:pathLst>
                <a:path w="520" h="520" extrusionOk="0">
                  <a:moveTo>
                    <a:pt x="263" y="1"/>
                  </a:moveTo>
                  <a:cubicBezTo>
                    <a:pt x="120" y="1"/>
                    <a:pt x="1" y="120"/>
                    <a:pt x="1" y="263"/>
                  </a:cubicBezTo>
                  <a:cubicBezTo>
                    <a:pt x="1" y="406"/>
                    <a:pt x="120" y="520"/>
                    <a:pt x="263" y="520"/>
                  </a:cubicBezTo>
                  <a:cubicBezTo>
                    <a:pt x="406" y="520"/>
                    <a:pt x="520" y="406"/>
                    <a:pt x="520" y="263"/>
                  </a:cubicBezTo>
                  <a:cubicBezTo>
                    <a:pt x="520" y="120"/>
                    <a:pt x="406" y="1"/>
                    <a:pt x="263"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22"/>
            <p:cNvSpPr/>
            <p:nvPr/>
          </p:nvSpPr>
          <p:spPr>
            <a:xfrm>
              <a:off x="803675" y="3507003"/>
              <a:ext cx="90405" cy="90403"/>
            </a:xfrm>
            <a:custGeom>
              <a:avLst/>
              <a:gdLst/>
              <a:ahLst/>
              <a:cxnLst/>
              <a:rect l="l" t="t" r="r" b="b"/>
              <a:pathLst>
                <a:path w="520" h="520" extrusionOk="0">
                  <a:moveTo>
                    <a:pt x="263" y="1"/>
                  </a:moveTo>
                  <a:cubicBezTo>
                    <a:pt x="120" y="1"/>
                    <a:pt x="1" y="120"/>
                    <a:pt x="1" y="263"/>
                  </a:cubicBezTo>
                  <a:cubicBezTo>
                    <a:pt x="1" y="406"/>
                    <a:pt x="120" y="520"/>
                    <a:pt x="263" y="520"/>
                  </a:cubicBezTo>
                  <a:cubicBezTo>
                    <a:pt x="406" y="520"/>
                    <a:pt x="520" y="406"/>
                    <a:pt x="520" y="263"/>
                  </a:cubicBezTo>
                  <a:cubicBezTo>
                    <a:pt x="520" y="120"/>
                    <a:pt x="406" y="1"/>
                    <a:pt x="263"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22"/>
            <p:cNvSpPr/>
            <p:nvPr/>
          </p:nvSpPr>
          <p:spPr>
            <a:xfrm>
              <a:off x="923985" y="3507003"/>
              <a:ext cx="90405" cy="90403"/>
            </a:xfrm>
            <a:custGeom>
              <a:avLst/>
              <a:gdLst/>
              <a:ahLst/>
              <a:cxnLst/>
              <a:rect l="l" t="t" r="r" b="b"/>
              <a:pathLst>
                <a:path w="520" h="520" extrusionOk="0">
                  <a:moveTo>
                    <a:pt x="263" y="1"/>
                  </a:moveTo>
                  <a:cubicBezTo>
                    <a:pt x="120" y="1"/>
                    <a:pt x="1" y="120"/>
                    <a:pt x="1" y="263"/>
                  </a:cubicBezTo>
                  <a:cubicBezTo>
                    <a:pt x="1" y="406"/>
                    <a:pt x="120" y="520"/>
                    <a:pt x="263" y="520"/>
                  </a:cubicBezTo>
                  <a:cubicBezTo>
                    <a:pt x="406" y="520"/>
                    <a:pt x="519" y="406"/>
                    <a:pt x="519" y="263"/>
                  </a:cubicBezTo>
                  <a:cubicBezTo>
                    <a:pt x="519" y="120"/>
                    <a:pt x="406" y="1"/>
                    <a:pt x="263"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22"/>
            <p:cNvSpPr/>
            <p:nvPr/>
          </p:nvSpPr>
          <p:spPr>
            <a:xfrm>
              <a:off x="1044296" y="3507003"/>
              <a:ext cx="91448" cy="90403"/>
            </a:xfrm>
            <a:custGeom>
              <a:avLst/>
              <a:gdLst/>
              <a:ahLst/>
              <a:cxnLst/>
              <a:rect l="l" t="t" r="r" b="b"/>
              <a:pathLst>
                <a:path w="526" h="520" extrusionOk="0">
                  <a:moveTo>
                    <a:pt x="263" y="1"/>
                  </a:moveTo>
                  <a:cubicBezTo>
                    <a:pt x="120" y="1"/>
                    <a:pt x="0" y="120"/>
                    <a:pt x="0" y="263"/>
                  </a:cubicBezTo>
                  <a:cubicBezTo>
                    <a:pt x="0" y="406"/>
                    <a:pt x="120" y="520"/>
                    <a:pt x="263" y="520"/>
                  </a:cubicBezTo>
                  <a:cubicBezTo>
                    <a:pt x="406" y="520"/>
                    <a:pt x="525" y="406"/>
                    <a:pt x="525" y="263"/>
                  </a:cubicBezTo>
                  <a:cubicBezTo>
                    <a:pt x="525" y="120"/>
                    <a:pt x="406" y="1"/>
                    <a:pt x="263"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22"/>
            <p:cNvSpPr/>
            <p:nvPr/>
          </p:nvSpPr>
          <p:spPr>
            <a:xfrm>
              <a:off x="1165649" y="3507003"/>
              <a:ext cx="90405" cy="90403"/>
            </a:xfrm>
            <a:custGeom>
              <a:avLst/>
              <a:gdLst/>
              <a:ahLst/>
              <a:cxnLst/>
              <a:rect l="l" t="t" r="r" b="b"/>
              <a:pathLst>
                <a:path w="520" h="520" extrusionOk="0">
                  <a:moveTo>
                    <a:pt x="257" y="1"/>
                  </a:moveTo>
                  <a:cubicBezTo>
                    <a:pt x="114" y="1"/>
                    <a:pt x="0" y="120"/>
                    <a:pt x="0" y="263"/>
                  </a:cubicBezTo>
                  <a:cubicBezTo>
                    <a:pt x="0" y="406"/>
                    <a:pt x="114" y="520"/>
                    <a:pt x="257" y="520"/>
                  </a:cubicBezTo>
                  <a:cubicBezTo>
                    <a:pt x="400" y="520"/>
                    <a:pt x="519" y="406"/>
                    <a:pt x="519" y="263"/>
                  </a:cubicBezTo>
                  <a:cubicBezTo>
                    <a:pt x="519" y="120"/>
                    <a:pt x="400" y="1"/>
                    <a:pt x="25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22"/>
            <p:cNvSpPr/>
            <p:nvPr/>
          </p:nvSpPr>
          <p:spPr>
            <a:xfrm>
              <a:off x="1285959" y="3507003"/>
              <a:ext cx="90405" cy="90403"/>
            </a:xfrm>
            <a:custGeom>
              <a:avLst/>
              <a:gdLst/>
              <a:ahLst/>
              <a:cxnLst/>
              <a:rect l="l" t="t" r="r" b="b"/>
              <a:pathLst>
                <a:path w="520" h="520" extrusionOk="0">
                  <a:moveTo>
                    <a:pt x="257" y="1"/>
                  </a:moveTo>
                  <a:cubicBezTo>
                    <a:pt x="114" y="1"/>
                    <a:pt x="0" y="120"/>
                    <a:pt x="0" y="263"/>
                  </a:cubicBezTo>
                  <a:cubicBezTo>
                    <a:pt x="0" y="406"/>
                    <a:pt x="114" y="520"/>
                    <a:pt x="257" y="520"/>
                  </a:cubicBezTo>
                  <a:cubicBezTo>
                    <a:pt x="400" y="520"/>
                    <a:pt x="519" y="406"/>
                    <a:pt x="519" y="263"/>
                  </a:cubicBezTo>
                  <a:cubicBezTo>
                    <a:pt x="519" y="120"/>
                    <a:pt x="400" y="1"/>
                    <a:pt x="25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22"/>
            <p:cNvSpPr/>
            <p:nvPr/>
          </p:nvSpPr>
          <p:spPr>
            <a:xfrm>
              <a:off x="1406269" y="3507003"/>
              <a:ext cx="90405" cy="90403"/>
            </a:xfrm>
            <a:custGeom>
              <a:avLst/>
              <a:gdLst/>
              <a:ahLst/>
              <a:cxnLst/>
              <a:rect l="l" t="t" r="r" b="b"/>
              <a:pathLst>
                <a:path w="520" h="520" extrusionOk="0">
                  <a:moveTo>
                    <a:pt x="257" y="1"/>
                  </a:moveTo>
                  <a:cubicBezTo>
                    <a:pt x="113" y="1"/>
                    <a:pt x="0" y="120"/>
                    <a:pt x="0" y="263"/>
                  </a:cubicBezTo>
                  <a:cubicBezTo>
                    <a:pt x="0" y="406"/>
                    <a:pt x="113" y="520"/>
                    <a:pt x="257" y="520"/>
                  </a:cubicBezTo>
                  <a:cubicBezTo>
                    <a:pt x="400" y="520"/>
                    <a:pt x="519" y="406"/>
                    <a:pt x="519" y="263"/>
                  </a:cubicBezTo>
                  <a:cubicBezTo>
                    <a:pt x="519" y="120"/>
                    <a:pt x="400" y="1"/>
                    <a:pt x="25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22"/>
            <p:cNvSpPr/>
            <p:nvPr/>
          </p:nvSpPr>
          <p:spPr>
            <a:xfrm>
              <a:off x="1526579" y="3507003"/>
              <a:ext cx="90405" cy="90403"/>
            </a:xfrm>
            <a:custGeom>
              <a:avLst/>
              <a:gdLst/>
              <a:ahLst/>
              <a:cxnLst/>
              <a:rect l="l" t="t" r="r" b="b"/>
              <a:pathLst>
                <a:path w="520" h="520" extrusionOk="0">
                  <a:moveTo>
                    <a:pt x="257" y="1"/>
                  </a:moveTo>
                  <a:cubicBezTo>
                    <a:pt x="113" y="1"/>
                    <a:pt x="0" y="120"/>
                    <a:pt x="0" y="263"/>
                  </a:cubicBezTo>
                  <a:cubicBezTo>
                    <a:pt x="0" y="406"/>
                    <a:pt x="113" y="520"/>
                    <a:pt x="257" y="520"/>
                  </a:cubicBezTo>
                  <a:cubicBezTo>
                    <a:pt x="406" y="520"/>
                    <a:pt x="519" y="406"/>
                    <a:pt x="519" y="263"/>
                  </a:cubicBezTo>
                  <a:cubicBezTo>
                    <a:pt x="519" y="120"/>
                    <a:pt x="406" y="1"/>
                    <a:pt x="25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22"/>
            <p:cNvSpPr/>
            <p:nvPr/>
          </p:nvSpPr>
          <p:spPr>
            <a:xfrm>
              <a:off x="1646715" y="3507003"/>
              <a:ext cx="90405" cy="90403"/>
            </a:xfrm>
            <a:custGeom>
              <a:avLst/>
              <a:gdLst/>
              <a:ahLst/>
              <a:cxnLst/>
              <a:rect l="l" t="t" r="r" b="b"/>
              <a:pathLst>
                <a:path w="520" h="520" extrusionOk="0">
                  <a:moveTo>
                    <a:pt x="263" y="1"/>
                  </a:moveTo>
                  <a:cubicBezTo>
                    <a:pt x="120" y="1"/>
                    <a:pt x="1" y="120"/>
                    <a:pt x="1" y="263"/>
                  </a:cubicBezTo>
                  <a:cubicBezTo>
                    <a:pt x="1" y="406"/>
                    <a:pt x="120" y="520"/>
                    <a:pt x="263" y="520"/>
                  </a:cubicBezTo>
                  <a:cubicBezTo>
                    <a:pt x="407" y="520"/>
                    <a:pt x="520" y="406"/>
                    <a:pt x="520" y="263"/>
                  </a:cubicBezTo>
                  <a:cubicBezTo>
                    <a:pt x="520" y="120"/>
                    <a:pt x="407" y="1"/>
                    <a:pt x="263"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22"/>
            <p:cNvSpPr/>
            <p:nvPr/>
          </p:nvSpPr>
          <p:spPr>
            <a:xfrm>
              <a:off x="683365" y="3642958"/>
              <a:ext cx="90405" cy="90403"/>
            </a:xfrm>
            <a:custGeom>
              <a:avLst/>
              <a:gdLst/>
              <a:ahLst/>
              <a:cxnLst/>
              <a:rect l="l" t="t" r="r" b="b"/>
              <a:pathLst>
                <a:path w="520" h="520" extrusionOk="0">
                  <a:moveTo>
                    <a:pt x="263" y="0"/>
                  </a:moveTo>
                  <a:cubicBezTo>
                    <a:pt x="120" y="0"/>
                    <a:pt x="1" y="114"/>
                    <a:pt x="1" y="257"/>
                  </a:cubicBezTo>
                  <a:cubicBezTo>
                    <a:pt x="1" y="400"/>
                    <a:pt x="120" y="519"/>
                    <a:pt x="263" y="519"/>
                  </a:cubicBezTo>
                  <a:cubicBezTo>
                    <a:pt x="406" y="519"/>
                    <a:pt x="520" y="400"/>
                    <a:pt x="520" y="257"/>
                  </a:cubicBezTo>
                  <a:cubicBezTo>
                    <a:pt x="520" y="114"/>
                    <a:pt x="406" y="0"/>
                    <a:pt x="263"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22"/>
            <p:cNvSpPr/>
            <p:nvPr/>
          </p:nvSpPr>
          <p:spPr>
            <a:xfrm>
              <a:off x="803675" y="3642958"/>
              <a:ext cx="90405" cy="90403"/>
            </a:xfrm>
            <a:custGeom>
              <a:avLst/>
              <a:gdLst/>
              <a:ahLst/>
              <a:cxnLst/>
              <a:rect l="l" t="t" r="r" b="b"/>
              <a:pathLst>
                <a:path w="520" h="520" extrusionOk="0">
                  <a:moveTo>
                    <a:pt x="263" y="0"/>
                  </a:moveTo>
                  <a:cubicBezTo>
                    <a:pt x="120" y="0"/>
                    <a:pt x="1" y="114"/>
                    <a:pt x="1" y="257"/>
                  </a:cubicBezTo>
                  <a:cubicBezTo>
                    <a:pt x="1" y="400"/>
                    <a:pt x="120" y="519"/>
                    <a:pt x="263" y="519"/>
                  </a:cubicBezTo>
                  <a:cubicBezTo>
                    <a:pt x="406" y="519"/>
                    <a:pt x="520" y="400"/>
                    <a:pt x="520" y="257"/>
                  </a:cubicBezTo>
                  <a:cubicBezTo>
                    <a:pt x="520" y="114"/>
                    <a:pt x="406" y="0"/>
                    <a:pt x="263"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22"/>
            <p:cNvSpPr/>
            <p:nvPr/>
          </p:nvSpPr>
          <p:spPr>
            <a:xfrm>
              <a:off x="923985" y="3642958"/>
              <a:ext cx="90405" cy="90403"/>
            </a:xfrm>
            <a:custGeom>
              <a:avLst/>
              <a:gdLst/>
              <a:ahLst/>
              <a:cxnLst/>
              <a:rect l="l" t="t" r="r" b="b"/>
              <a:pathLst>
                <a:path w="520" h="520" extrusionOk="0">
                  <a:moveTo>
                    <a:pt x="263" y="0"/>
                  </a:moveTo>
                  <a:cubicBezTo>
                    <a:pt x="120" y="0"/>
                    <a:pt x="1" y="114"/>
                    <a:pt x="1" y="257"/>
                  </a:cubicBezTo>
                  <a:cubicBezTo>
                    <a:pt x="1" y="400"/>
                    <a:pt x="120" y="519"/>
                    <a:pt x="263" y="519"/>
                  </a:cubicBezTo>
                  <a:cubicBezTo>
                    <a:pt x="406" y="519"/>
                    <a:pt x="519" y="400"/>
                    <a:pt x="519" y="257"/>
                  </a:cubicBezTo>
                  <a:cubicBezTo>
                    <a:pt x="519" y="114"/>
                    <a:pt x="406" y="0"/>
                    <a:pt x="263"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22"/>
            <p:cNvSpPr/>
            <p:nvPr/>
          </p:nvSpPr>
          <p:spPr>
            <a:xfrm>
              <a:off x="1044296" y="3642958"/>
              <a:ext cx="91448" cy="90403"/>
            </a:xfrm>
            <a:custGeom>
              <a:avLst/>
              <a:gdLst/>
              <a:ahLst/>
              <a:cxnLst/>
              <a:rect l="l" t="t" r="r" b="b"/>
              <a:pathLst>
                <a:path w="526" h="520" extrusionOk="0">
                  <a:moveTo>
                    <a:pt x="263" y="0"/>
                  </a:moveTo>
                  <a:cubicBezTo>
                    <a:pt x="120" y="0"/>
                    <a:pt x="0" y="114"/>
                    <a:pt x="0" y="257"/>
                  </a:cubicBezTo>
                  <a:cubicBezTo>
                    <a:pt x="0" y="400"/>
                    <a:pt x="120" y="519"/>
                    <a:pt x="263" y="519"/>
                  </a:cubicBezTo>
                  <a:cubicBezTo>
                    <a:pt x="406" y="519"/>
                    <a:pt x="525" y="400"/>
                    <a:pt x="525" y="257"/>
                  </a:cubicBezTo>
                  <a:cubicBezTo>
                    <a:pt x="525" y="114"/>
                    <a:pt x="406" y="0"/>
                    <a:pt x="263"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22"/>
            <p:cNvSpPr/>
            <p:nvPr/>
          </p:nvSpPr>
          <p:spPr>
            <a:xfrm>
              <a:off x="1165649" y="3642958"/>
              <a:ext cx="90405" cy="90403"/>
            </a:xfrm>
            <a:custGeom>
              <a:avLst/>
              <a:gdLst/>
              <a:ahLst/>
              <a:cxnLst/>
              <a:rect l="l" t="t" r="r" b="b"/>
              <a:pathLst>
                <a:path w="520" h="520" extrusionOk="0">
                  <a:moveTo>
                    <a:pt x="257" y="0"/>
                  </a:moveTo>
                  <a:cubicBezTo>
                    <a:pt x="114" y="0"/>
                    <a:pt x="0" y="114"/>
                    <a:pt x="0" y="257"/>
                  </a:cubicBezTo>
                  <a:cubicBezTo>
                    <a:pt x="0" y="400"/>
                    <a:pt x="114" y="519"/>
                    <a:pt x="257" y="519"/>
                  </a:cubicBezTo>
                  <a:cubicBezTo>
                    <a:pt x="400" y="519"/>
                    <a:pt x="519" y="400"/>
                    <a:pt x="519" y="257"/>
                  </a:cubicBezTo>
                  <a:cubicBezTo>
                    <a:pt x="519" y="114"/>
                    <a:pt x="400" y="0"/>
                    <a:pt x="25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22"/>
            <p:cNvSpPr/>
            <p:nvPr/>
          </p:nvSpPr>
          <p:spPr>
            <a:xfrm>
              <a:off x="1285959" y="3642958"/>
              <a:ext cx="90405" cy="90403"/>
            </a:xfrm>
            <a:custGeom>
              <a:avLst/>
              <a:gdLst/>
              <a:ahLst/>
              <a:cxnLst/>
              <a:rect l="l" t="t" r="r" b="b"/>
              <a:pathLst>
                <a:path w="520" h="520" extrusionOk="0">
                  <a:moveTo>
                    <a:pt x="257" y="0"/>
                  </a:moveTo>
                  <a:cubicBezTo>
                    <a:pt x="114" y="0"/>
                    <a:pt x="0" y="114"/>
                    <a:pt x="0" y="257"/>
                  </a:cubicBezTo>
                  <a:cubicBezTo>
                    <a:pt x="0" y="400"/>
                    <a:pt x="114" y="519"/>
                    <a:pt x="257" y="519"/>
                  </a:cubicBezTo>
                  <a:cubicBezTo>
                    <a:pt x="400" y="519"/>
                    <a:pt x="519" y="400"/>
                    <a:pt x="519" y="257"/>
                  </a:cubicBezTo>
                  <a:cubicBezTo>
                    <a:pt x="519" y="114"/>
                    <a:pt x="400" y="0"/>
                    <a:pt x="25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22"/>
            <p:cNvSpPr/>
            <p:nvPr/>
          </p:nvSpPr>
          <p:spPr>
            <a:xfrm>
              <a:off x="1406269" y="3642958"/>
              <a:ext cx="90405" cy="90403"/>
            </a:xfrm>
            <a:custGeom>
              <a:avLst/>
              <a:gdLst/>
              <a:ahLst/>
              <a:cxnLst/>
              <a:rect l="l" t="t" r="r" b="b"/>
              <a:pathLst>
                <a:path w="520" h="520" extrusionOk="0">
                  <a:moveTo>
                    <a:pt x="257" y="0"/>
                  </a:moveTo>
                  <a:cubicBezTo>
                    <a:pt x="113" y="0"/>
                    <a:pt x="0" y="114"/>
                    <a:pt x="0" y="257"/>
                  </a:cubicBezTo>
                  <a:cubicBezTo>
                    <a:pt x="0" y="400"/>
                    <a:pt x="113" y="519"/>
                    <a:pt x="257" y="519"/>
                  </a:cubicBezTo>
                  <a:cubicBezTo>
                    <a:pt x="400" y="519"/>
                    <a:pt x="519" y="400"/>
                    <a:pt x="519" y="257"/>
                  </a:cubicBezTo>
                  <a:cubicBezTo>
                    <a:pt x="519" y="114"/>
                    <a:pt x="400" y="0"/>
                    <a:pt x="25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22"/>
            <p:cNvSpPr/>
            <p:nvPr/>
          </p:nvSpPr>
          <p:spPr>
            <a:xfrm>
              <a:off x="683365" y="4120015"/>
              <a:ext cx="90405" cy="90403"/>
            </a:xfrm>
            <a:custGeom>
              <a:avLst/>
              <a:gdLst/>
              <a:ahLst/>
              <a:cxnLst/>
              <a:rect l="l" t="t" r="r" b="b"/>
              <a:pathLst>
                <a:path w="520" h="520" extrusionOk="0">
                  <a:moveTo>
                    <a:pt x="263" y="0"/>
                  </a:moveTo>
                  <a:lnTo>
                    <a:pt x="1" y="519"/>
                  </a:lnTo>
                  <a:lnTo>
                    <a:pt x="520" y="519"/>
                  </a:lnTo>
                  <a:lnTo>
                    <a:pt x="263" y="0"/>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22"/>
            <p:cNvSpPr/>
            <p:nvPr/>
          </p:nvSpPr>
          <p:spPr>
            <a:xfrm>
              <a:off x="803675" y="4120015"/>
              <a:ext cx="90405" cy="90403"/>
            </a:xfrm>
            <a:custGeom>
              <a:avLst/>
              <a:gdLst/>
              <a:ahLst/>
              <a:cxnLst/>
              <a:rect l="l" t="t" r="r" b="b"/>
              <a:pathLst>
                <a:path w="520" h="520" extrusionOk="0">
                  <a:moveTo>
                    <a:pt x="263" y="0"/>
                  </a:moveTo>
                  <a:lnTo>
                    <a:pt x="1" y="519"/>
                  </a:lnTo>
                  <a:lnTo>
                    <a:pt x="520" y="519"/>
                  </a:lnTo>
                  <a:lnTo>
                    <a:pt x="263" y="0"/>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22"/>
            <p:cNvSpPr/>
            <p:nvPr/>
          </p:nvSpPr>
          <p:spPr>
            <a:xfrm>
              <a:off x="923985" y="4120015"/>
              <a:ext cx="90405" cy="90403"/>
            </a:xfrm>
            <a:custGeom>
              <a:avLst/>
              <a:gdLst/>
              <a:ahLst/>
              <a:cxnLst/>
              <a:rect l="l" t="t" r="r" b="b"/>
              <a:pathLst>
                <a:path w="520" h="520" extrusionOk="0">
                  <a:moveTo>
                    <a:pt x="263" y="0"/>
                  </a:moveTo>
                  <a:lnTo>
                    <a:pt x="1" y="519"/>
                  </a:lnTo>
                  <a:lnTo>
                    <a:pt x="519" y="519"/>
                  </a:lnTo>
                  <a:lnTo>
                    <a:pt x="263" y="0"/>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22"/>
            <p:cNvSpPr/>
            <p:nvPr/>
          </p:nvSpPr>
          <p:spPr>
            <a:xfrm>
              <a:off x="1044296" y="4120015"/>
              <a:ext cx="91448" cy="90403"/>
            </a:xfrm>
            <a:custGeom>
              <a:avLst/>
              <a:gdLst/>
              <a:ahLst/>
              <a:cxnLst/>
              <a:rect l="l" t="t" r="r" b="b"/>
              <a:pathLst>
                <a:path w="526" h="520" extrusionOk="0">
                  <a:moveTo>
                    <a:pt x="263" y="0"/>
                  </a:moveTo>
                  <a:lnTo>
                    <a:pt x="0" y="519"/>
                  </a:lnTo>
                  <a:lnTo>
                    <a:pt x="525" y="519"/>
                  </a:lnTo>
                  <a:lnTo>
                    <a:pt x="263" y="0"/>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22"/>
            <p:cNvSpPr/>
            <p:nvPr/>
          </p:nvSpPr>
          <p:spPr>
            <a:xfrm>
              <a:off x="1165649" y="4120015"/>
              <a:ext cx="90405" cy="90403"/>
            </a:xfrm>
            <a:custGeom>
              <a:avLst/>
              <a:gdLst/>
              <a:ahLst/>
              <a:cxnLst/>
              <a:rect l="l" t="t" r="r" b="b"/>
              <a:pathLst>
                <a:path w="520" h="520" extrusionOk="0">
                  <a:moveTo>
                    <a:pt x="257" y="0"/>
                  </a:moveTo>
                  <a:lnTo>
                    <a:pt x="0" y="519"/>
                  </a:lnTo>
                  <a:lnTo>
                    <a:pt x="519" y="519"/>
                  </a:lnTo>
                  <a:lnTo>
                    <a:pt x="257" y="0"/>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22"/>
            <p:cNvSpPr/>
            <p:nvPr/>
          </p:nvSpPr>
          <p:spPr>
            <a:xfrm>
              <a:off x="1285959" y="4120015"/>
              <a:ext cx="90405" cy="90403"/>
            </a:xfrm>
            <a:custGeom>
              <a:avLst/>
              <a:gdLst/>
              <a:ahLst/>
              <a:cxnLst/>
              <a:rect l="l" t="t" r="r" b="b"/>
              <a:pathLst>
                <a:path w="520" h="520" extrusionOk="0">
                  <a:moveTo>
                    <a:pt x="257" y="0"/>
                  </a:moveTo>
                  <a:lnTo>
                    <a:pt x="0" y="519"/>
                  </a:lnTo>
                  <a:lnTo>
                    <a:pt x="519" y="519"/>
                  </a:lnTo>
                  <a:lnTo>
                    <a:pt x="257" y="0"/>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22"/>
            <p:cNvSpPr/>
            <p:nvPr/>
          </p:nvSpPr>
          <p:spPr>
            <a:xfrm>
              <a:off x="1406269" y="4120015"/>
              <a:ext cx="90405" cy="90403"/>
            </a:xfrm>
            <a:custGeom>
              <a:avLst/>
              <a:gdLst/>
              <a:ahLst/>
              <a:cxnLst/>
              <a:rect l="l" t="t" r="r" b="b"/>
              <a:pathLst>
                <a:path w="520" h="520" extrusionOk="0">
                  <a:moveTo>
                    <a:pt x="257" y="0"/>
                  </a:moveTo>
                  <a:lnTo>
                    <a:pt x="0" y="519"/>
                  </a:lnTo>
                  <a:lnTo>
                    <a:pt x="519" y="519"/>
                  </a:lnTo>
                  <a:lnTo>
                    <a:pt x="257" y="0"/>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22"/>
            <p:cNvSpPr/>
            <p:nvPr/>
          </p:nvSpPr>
          <p:spPr>
            <a:xfrm>
              <a:off x="1526579" y="4120015"/>
              <a:ext cx="90405" cy="90403"/>
            </a:xfrm>
            <a:custGeom>
              <a:avLst/>
              <a:gdLst/>
              <a:ahLst/>
              <a:cxnLst/>
              <a:rect l="l" t="t" r="r" b="b"/>
              <a:pathLst>
                <a:path w="520" h="520" extrusionOk="0">
                  <a:moveTo>
                    <a:pt x="257" y="0"/>
                  </a:moveTo>
                  <a:lnTo>
                    <a:pt x="0" y="519"/>
                  </a:lnTo>
                  <a:lnTo>
                    <a:pt x="519" y="519"/>
                  </a:lnTo>
                  <a:lnTo>
                    <a:pt x="257" y="0"/>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22"/>
            <p:cNvSpPr/>
            <p:nvPr/>
          </p:nvSpPr>
          <p:spPr>
            <a:xfrm>
              <a:off x="1646715" y="4120015"/>
              <a:ext cx="90405" cy="90403"/>
            </a:xfrm>
            <a:custGeom>
              <a:avLst/>
              <a:gdLst/>
              <a:ahLst/>
              <a:cxnLst/>
              <a:rect l="l" t="t" r="r" b="b"/>
              <a:pathLst>
                <a:path w="520" h="520" extrusionOk="0">
                  <a:moveTo>
                    <a:pt x="263" y="0"/>
                  </a:moveTo>
                  <a:lnTo>
                    <a:pt x="1" y="519"/>
                  </a:lnTo>
                  <a:lnTo>
                    <a:pt x="520" y="519"/>
                  </a:lnTo>
                  <a:lnTo>
                    <a:pt x="263" y="0"/>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22"/>
            <p:cNvSpPr/>
            <p:nvPr/>
          </p:nvSpPr>
          <p:spPr>
            <a:xfrm>
              <a:off x="683365" y="4240149"/>
              <a:ext cx="90405" cy="90403"/>
            </a:xfrm>
            <a:custGeom>
              <a:avLst/>
              <a:gdLst/>
              <a:ahLst/>
              <a:cxnLst/>
              <a:rect l="l" t="t" r="r" b="b"/>
              <a:pathLst>
                <a:path w="520" h="520" extrusionOk="0">
                  <a:moveTo>
                    <a:pt x="263" y="1"/>
                  </a:moveTo>
                  <a:lnTo>
                    <a:pt x="1" y="520"/>
                  </a:lnTo>
                  <a:lnTo>
                    <a:pt x="520" y="520"/>
                  </a:lnTo>
                  <a:lnTo>
                    <a:pt x="263" y="1"/>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22"/>
            <p:cNvSpPr/>
            <p:nvPr/>
          </p:nvSpPr>
          <p:spPr>
            <a:xfrm>
              <a:off x="803675" y="4240149"/>
              <a:ext cx="90405" cy="90403"/>
            </a:xfrm>
            <a:custGeom>
              <a:avLst/>
              <a:gdLst/>
              <a:ahLst/>
              <a:cxnLst/>
              <a:rect l="l" t="t" r="r" b="b"/>
              <a:pathLst>
                <a:path w="520" h="520" extrusionOk="0">
                  <a:moveTo>
                    <a:pt x="263" y="1"/>
                  </a:moveTo>
                  <a:lnTo>
                    <a:pt x="1" y="520"/>
                  </a:lnTo>
                  <a:lnTo>
                    <a:pt x="520" y="520"/>
                  </a:lnTo>
                  <a:lnTo>
                    <a:pt x="263" y="1"/>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22"/>
            <p:cNvSpPr/>
            <p:nvPr/>
          </p:nvSpPr>
          <p:spPr>
            <a:xfrm>
              <a:off x="923985" y="4240149"/>
              <a:ext cx="90405" cy="90403"/>
            </a:xfrm>
            <a:custGeom>
              <a:avLst/>
              <a:gdLst/>
              <a:ahLst/>
              <a:cxnLst/>
              <a:rect l="l" t="t" r="r" b="b"/>
              <a:pathLst>
                <a:path w="520" h="520" extrusionOk="0">
                  <a:moveTo>
                    <a:pt x="263" y="1"/>
                  </a:moveTo>
                  <a:lnTo>
                    <a:pt x="1" y="520"/>
                  </a:lnTo>
                  <a:lnTo>
                    <a:pt x="519" y="520"/>
                  </a:lnTo>
                  <a:lnTo>
                    <a:pt x="263" y="1"/>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22"/>
            <p:cNvSpPr/>
            <p:nvPr/>
          </p:nvSpPr>
          <p:spPr>
            <a:xfrm>
              <a:off x="1044296" y="4240149"/>
              <a:ext cx="91448" cy="90403"/>
            </a:xfrm>
            <a:custGeom>
              <a:avLst/>
              <a:gdLst/>
              <a:ahLst/>
              <a:cxnLst/>
              <a:rect l="l" t="t" r="r" b="b"/>
              <a:pathLst>
                <a:path w="526" h="520" extrusionOk="0">
                  <a:moveTo>
                    <a:pt x="263" y="1"/>
                  </a:moveTo>
                  <a:lnTo>
                    <a:pt x="0" y="520"/>
                  </a:lnTo>
                  <a:lnTo>
                    <a:pt x="525" y="520"/>
                  </a:lnTo>
                  <a:lnTo>
                    <a:pt x="263" y="1"/>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22"/>
            <p:cNvSpPr/>
            <p:nvPr/>
          </p:nvSpPr>
          <p:spPr>
            <a:xfrm>
              <a:off x="1165649" y="4240149"/>
              <a:ext cx="90405" cy="90403"/>
            </a:xfrm>
            <a:custGeom>
              <a:avLst/>
              <a:gdLst/>
              <a:ahLst/>
              <a:cxnLst/>
              <a:rect l="l" t="t" r="r" b="b"/>
              <a:pathLst>
                <a:path w="520" h="520" extrusionOk="0">
                  <a:moveTo>
                    <a:pt x="257" y="1"/>
                  </a:moveTo>
                  <a:lnTo>
                    <a:pt x="0" y="520"/>
                  </a:lnTo>
                  <a:lnTo>
                    <a:pt x="519" y="520"/>
                  </a:lnTo>
                  <a:lnTo>
                    <a:pt x="257" y="1"/>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22"/>
            <p:cNvSpPr/>
            <p:nvPr/>
          </p:nvSpPr>
          <p:spPr>
            <a:xfrm>
              <a:off x="1285959" y="4240149"/>
              <a:ext cx="90405" cy="90403"/>
            </a:xfrm>
            <a:custGeom>
              <a:avLst/>
              <a:gdLst/>
              <a:ahLst/>
              <a:cxnLst/>
              <a:rect l="l" t="t" r="r" b="b"/>
              <a:pathLst>
                <a:path w="520" h="520" extrusionOk="0">
                  <a:moveTo>
                    <a:pt x="257" y="1"/>
                  </a:moveTo>
                  <a:lnTo>
                    <a:pt x="0" y="520"/>
                  </a:lnTo>
                  <a:lnTo>
                    <a:pt x="519" y="520"/>
                  </a:lnTo>
                  <a:lnTo>
                    <a:pt x="257" y="1"/>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22"/>
            <p:cNvSpPr/>
            <p:nvPr/>
          </p:nvSpPr>
          <p:spPr>
            <a:xfrm>
              <a:off x="1406269" y="4240149"/>
              <a:ext cx="90405" cy="90403"/>
            </a:xfrm>
            <a:custGeom>
              <a:avLst/>
              <a:gdLst/>
              <a:ahLst/>
              <a:cxnLst/>
              <a:rect l="l" t="t" r="r" b="b"/>
              <a:pathLst>
                <a:path w="520" h="520" extrusionOk="0">
                  <a:moveTo>
                    <a:pt x="257" y="1"/>
                  </a:moveTo>
                  <a:lnTo>
                    <a:pt x="0" y="520"/>
                  </a:lnTo>
                  <a:lnTo>
                    <a:pt x="519" y="520"/>
                  </a:lnTo>
                  <a:lnTo>
                    <a:pt x="257" y="1"/>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22"/>
            <p:cNvSpPr/>
            <p:nvPr/>
          </p:nvSpPr>
          <p:spPr>
            <a:xfrm>
              <a:off x="1526579" y="4240149"/>
              <a:ext cx="90405" cy="90403"/>
            </a:xfrm>
            <a:custGeom>
              <a:avLst/>
              <a:gdLst/>
              <a:ahLst/>
              <a:cxnLst/>
              <a:rect l="l" t="t" r="r" b="b"/>
              <a:pathLst>
                <a:path w="520" h="520" extrusionOk="0">
                  <a:moveTo>
                    <a:pt x="257" y="1"/>
                  </a:moveTo>
                  <a:lnTo>
                    <a:pt x="0" y="520"/>
                  </a:lnTo>
                  <a:lnTo>
                    <a:pt x="519" y="520"/>
                  </a:lnTo>
                  <a:lnTo>
                    <a:pt x="257" y="1"/>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22"/>
            <p:cNvSpPr/>
            <p:nvPr/>
          </p:nvSpPr>
          <p:spPr>
            <a:xfrm>
              <a:off x="1646715" y="4240149"/>
              <a:ext cx="90405" cy="90403"/>
            </a:xfrm>
            <a:custGeom>
              <a:avLst/>
              <a:gdLst/>
              <a:ahLst/>
              <a:cxnLst/>
              <a:rect l="l" t="t" r="r" b="b"/>
              <a:pathLst>
                <a:path w="520" h="520" extrusionOk="0">
                  <a:moveTo>
                    <a:pt x="263" y="1"/>
                  </a:moveTo>
                  <a:lnTo>
                    <a:pt x="1" y="520"/>
                  </a:lnTo>
                  <a:lnTo>
                    <a:pt x="520" y="520"/>
                  </a:lnTo>
                  <a:lnTo>
                    <a:pt x="263" y="1"/>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22"/>
            <p:cNvSpPr/>
            <p:nvPr/>
          </p:nvSpPr>
          <p:spPr>
            <a:xfrm>
              <a:off x="683365" y="4360456"/>
              <a:ext cx="90405" cy="90403"/>
            </a:xfrm>
            <a:custGeom>
              <a:avLst/>
              <a:gdLst/>
              <a:ahLst/>
              <a:cxnLst/>
              <a:rect l="l" t="t" r="r" b="b"/>
              <a:pathLst>
                <a:path w="520" h="520" extrusionOk="0">
                  <a:moveTo>
                    <a:pt x="263" y="1"/>
                  </a:moveTo>
                  <a:lnTo>
                    <a:pt x="1" y="520"/>
                  </a:lnTo>
                  <a:lnTo>
                    <a:pt x="520" y="520"/>
                  </a:lnTo>
                  <a:lnTo>
                    <a:pt x="263" y="1"/>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22"/>
            <p:cNvSpPr/>
            <p:nvPr/>
          </p:nvSpPr>
          <p:spPr>
            <a:xfrm>
              <a:off x="803675" y="4360456"/>
              <a:ext cx="90405" cy="90403"/>
            </a:xfrm>
            <a:custGeom>
              <a:avLst/>
              <a:gdLst/>
              <a:ahLst/>
              <a:cxnLst/>
              <a:rect l="l" t="t" r="r" b="b"/>
              <a:pathLst>
                <a:path w="520" h="520" extrusionOk="0">
                  <a:moveTo>
                    <a:pt x="263" y="1"/>
                  </a:moveTo>
                  <a:lnTo>
                    <a:pt x="1" y="520"/>
                  </a:lnTo>
                  <a:lnTo>
                    <a:pt x="520" y="520"/>
                  </a:lnTo>
                  <a:lnTo>
                    <a:pt x="263" y="1"/>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22"/>
            <p:cNvSpPr/>
            <p:nvPr/>
          </p:nvSpPr>
          <p:spPr>
            <a:xfrm>
              <a:off x="1195540" y="1733903"/>
              <a:ext cx="90405" cy="90403"/>
            </a:xfrm>
            <a:custGeom>
              <a:avLst/>
              <a:gdLst/>
              <a:ahLst/>
              <a:cxnLst/>
              <a:rect l="l" t="t" r="r" b="b"/>
              <a:pathLst>
                <a:path w="520" h="520" extrusionOk="0">
                  <a:moveTo>
                    <a:pt x="1" y="1"/>
                  </a:moveTo>
                  <a:lnTo>
                    <a:pt x="1" y="520"/>
                  </a:lnTo>
                  <a:lnTo>
                    <a:pt x="520" y="520"/>
                  </a:lnTo>
                  <a:lnTo>
                    <a:pt x="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22"/>
            <p:cNvSpPr/>
            <p:nvPr/>
          </p:nvSpPr>
          <p:spPr>
            <a:xfrm>
              <a:off x="1556315" y="1804753"/>
              <a:ext cx="90405" cy="90403"/>
            </a:xfrm>
            <a:custGeom>
              <a:avLst/>
              <a:gdLst/>
              <a:ahLst/>
              <a:cxnLst/>
              <a:rect l="l" t="t" r="r" b="b"/>
              <a:pathLst>
                <a:path w="520" h="520" extrusionOk="0">
                  <a:moveTo>
                    <a:pt x="263" y="0"/>
                  </a:moveTo>
                  <a:cubicBezTo>
                    <a:pt x="120" y="0"/>
                    <a:pt x="1" y="114"/>
                    <a:pt x="1" y="257"/>
                  </a:cubicBezTo>
                  <a:cubicBezTo>
                    <a:pt x="1" y="400"/>
                    <a:pt x="120" y="519"/>
                    <a:pt x="263" y="519"/>
                  </a:cubicBezTo>
                  <a:cubicBezTo>
                    <a:pt x="407" y="519"/>
                    <a:pt x="520" y="400"/>
                    <a:pt x="520" y="257"/>
                  </a:cubicBezTo>
                  <a:cubicBezTo>
                    <a:pt x="520" y="114"/>
                    <a:pt x="407" y="0"/>
                    <a:pt x="263"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22"/>
            <p:cNvSpPr/>
            <p:nvPr/>
          </p:nvSpPr>
          <p:spPr>
            <a:xfrm>
              <a:off x="1782815" y="1953390"/>
              <a:ext cx="90405" cy="90403"/>
            </a:xfrm>
            <a:custGeom>
              <a:avLst/>
              <a:gdLst/>
              <a:ahLst/>
              <a:cxnLst/>
              <a:rect l="l" t="t" r="r" b="b"/>
              <a:pathLst>
                <a:path w="520" h="520" extrusionOk="0">
                  <a:moveTo>
                    <a:pt x="263" y="0"/>
                  </a:moveTo>
                  <a:lnTo>
                    <a:pt x="1" y="519"/>
                  </a:lnTo>
                  <a:lnTo>
                    <a:pt x="520" y="519"/>
                  </a:lnTo>
                  <a:lnTo>
                    <a:pt x="263" y="0"/>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22"/>
            <p:cNvSpPr/>
            <p:nvPr/>
          </p:nvSpPr>
          <p:spPr>
            <a:xfrm>
              <a:off x="1180078" y="1955066"/>
              <a:ext cx="90405" cy="90403"/>
            </a:xfrm>
            <a:custGeom>
              <a:avLst/>
              <a:gdLst/>
              <a:ahLst/>
              <a:cxnLst/>
              <a:rect l="l" t="t" r="r" b="b"/>
              <a:pathLst>
                <a:path w="520" h="520" extrusionOk="0">
                  <a:moveTo>
                    <a:pt x="263" y="0"/>
                  </a:moveTo>
                  <a:cubicBezTo>
                    <a:pt x="120" y="0"/>
                    <a:pt x="1" y="114"/>
                    <a:pt x="1" y="257"/>
                  </a:cubicBezTo>
                  <a:cubicBezTo>
                    <a:pt x="1" y="400"/>
                    <a:pt x="120" y="519"/>
                    <a:pt x="263" y="519"/>
                  </a:cubicBezTo>
                  <a:cubicBezTo>
                    <a:pt x="407" y="519"/>
                    <a:pt x="520" y="400"/>
                    <a:pt x="520" y="257"/>
                  </a:cubicBezTo>
                  <a:cubicBezTo>
                    <a:pt x="520" y="114"/>
                    <a:pt x="407" y="0"/>
                    <a:pt x="263"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22"/>
            <p:cNvSpPr/>
            <p:nvPr/>
          </p:nvSpPr>
          <p:spPr>
            <a:xfrm>
              <a:off x="1526565" y="1550278"/>
              <a:ext cx="90405" cy="90403"/>
            </a:xfrm>
            <a:custGeom>
              <a:avLst/>
              <a:gdLst/>
              <a:ahLst/>
              <a:cxnLst/>
              <a:rect l="l" t="t" r="r" b="b"/>
              <a:pathLst>
                <a:path w="520" h="520" extrusionOk="0">
                  <a:moveTo>
                    <a:pt x="1" y="1"/>
                  </a:moveTo>
                  <a:lnTo>
                    <a:pt x="1" y="520"/>
                  </a:lnTo>
                  <a:lnTo>
                    <a:pt x="520" y="520"/>
                  </a:lnTo>
                  <a:lnTo>
                    <a:pt x="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22"/>
            <p:cNvSpPr/>
            <p:nvPr/>
          </p:nvSpPr>
          <p:spPr>
            <a:xfrm>
              <a:off x="1824215" y="1804753"/>
              <a:ext cx="90405" cy="90403"/>
            </a:xfrm>
            <a:custGeom>
              <a:avLst/>
              <a:gdLst/>
              <a:ahLst/>
              <a:cxnLst/>
              <a:rect l="l" t="t" r="r" b="b"/>
              <a:pathLst>
                <a:path w="520" h="520" extrusionOk="0">
                  <a:moveTo>
                    <a:pt x="263" y="0"/>
                  </a:moveTo>
                  <a:cubicBezTo>
                    <a:pt x="120" y="0"/>
                    <a:pt x="1" y="114"/>
                    <a:pt x="1" y="257"/>
                  </a:cubicBezTo>
                  <a:cubicBezTo>
                    <a:pt x="1" y="400"/>
                    <a:pt x="120" y="519"/>
                    <a:pt x="263" y="519"/>
                  </a:cubicBezTo>
                  <a:cubicBezTo>
                    <a:pt x="407" y="519"/>
                    <a:pt x="520" y="400"/>
                    <a:pt x="520" y="257"/>
                  </a:cubicBezTo>
                  <a:cubicBezTo>
                    <a:pt x="520" y="114"/>
                    <a:pt x="407" y="0"/>
                    <a:pt x="263"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22"/>
            <p:cNvSpPr/>
            <p:nvPr/>
          </p:nvSpPr>
          <p:spPr>
            <a:xfrm>
              <a:off x="1406240" y="1972015"/>
              <a:ext cx="90405" cy="90403"/>
            </a:xfrm>
            <a:custGeom>
              <a:avLst/>
              <a:gdLst/>
              <a:ahLst/>
              <a:cxnLst/>
              <a:rect l="l" t="t" r="r" b="b"/>
              <a:pathLst>
                <a:path w="520" h="520" extrusionOk="0">
                  <a:moveTo>
                    <a:pt x="263" y="0"/>
                  </a:moveTo>
                  <a:lnTo>
                    <a:pt x="1" y="519"/>
                  </a:lnTo>
                  <a:lnTo>
                    <a:pt x="520" y="519"/>
                  </a:lnTo>
                  <a:lnTo>
                    <a:pt x="263" y="0"/>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22"/>
            <p:cNvSpPr/>
            <p:nvPr/>
          </p:nvSpPr>
          <p:spPr>
            <a:xfrm>
              <a:off x="953890" y="1834753"/>
              <a:ext cx="90405" cy="90403"/>
            </a:xfrm>
            <a:custGeom>
              <a:avLst/>
              <a:gdLst/>
              <a:ahLst/>
              <a:cxnLst/>
              <a:rect l="l" t="t" r="r" b="b"/>
              <a:pathLst>
                <a:path w="520" h="520" extrusionOk="0">
                  <a:moveTo>
                    <a:pt x="1" y="1"/>
                  </a:moveTo>
                  <a:lnTo>
                    <a:pt x="1" y="520"/>
                  </a:lnTo>
                  <a:lnTo>
                    <a:pt x="520" y="520"/>
                  </a:lnTo>
                  <a:lnTo>
                    <a:pt x="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22"/>
            <p:cNvSpPr/>
            <p:nvPr/>
          </p:nvSpPr>
          <p:spPr>
            <a:xfrm>
              <a:off x="1014390" y="1502228"/>
              <a:ext cx="90405" cy="90403"/>
            </a:xfrm>
            <a:custGeom>
              <a:avLst/>
              <a:gdLst/>
              <a:ahLst/>
              <a:cxnLst/>
              <a:rect l="l" t="t" r="r" b="b"/>
              <a:pathLst>
                <a:path w="520" h="520" extrusionOk="0">
                  <a:moveTo>
                    <a:pt x="263" y="0"/>
                  </a:moveTo>
                  <a:cubicBezTo>
                    <a:pt x="120" y="0"/>
                    <a:pt x="1" y="114"/>
                    <a:pt x="1" y="257"/>
                  </a:cubicBezTo>
                  <a:cubicBezTo>
                    <a:pt x="1" y="400"/>
                    <a:pt x="120" y="519"/>
                    <a:pt x="263" y="519"/>
                  </a:cubicBezTo>
                  <a:cubicBezTo>
                    <a:pt x="407" y="519"/>
                    <a:pt x="520" y="400"/>
                    <a:pt x="520" y="257"/>
                  </a:cubicBezTo>
                  <a:cubicBezTo>
                    <a:pt x="520" y="114"/>
                    <a:pt x="407" y="0"/>
                    <a:pt x="263"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22"/>
            <p:cNvSpPr/>
            <p:nvPr/>
          </p:nvSpPr>
          <p:spPr>
            <a:xfrm>
              <a:off x="2068865" y="1938153"/>
              <a:ext cx="90405" cy="90403"/>
            </a:xfrm>
            <a:custGeom>
              <a:avLst/>
              <a:gdLst/>
              <a:ahLst/>
              <a:cxnLst/>
              <a:rect l="l" t="t" r="r" b="b"/>
              <a:pathLst>
                <a:path w="520" h="520" extrusionOk="0">
                  <a:moveTo>
                    <a:pt x="1" y="1"/>
                  </a:moveTo>
                  <a:lnTo>
                    <a:pt x="1" y="520"/>
                  </a:lnTo>
                  <a:lnTo>
                    <a:pt x="520" y="520"/>
                  </a:lnTo>
                  <a:lnTo>
                    <a:pt x="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22"/>
            <p:cNvSpPr/>
            <p:nvPr/>
          </p:nvSpPr>
          <p:spPr>
            <a:xfrm>
              <a:off x="1725365" y="1526341"/>
              <a:ext cx="90405" cy="90403"/>
            </a:xfrm>
            <a:custGeom>
              <a:avLst/>
              <a:gdLst/>
              <a:ahLst/>
              <a:cxnLst/>
              <a:rect l="l" t="t" r="r" b="b"/>
              <a:pathLst>
                <a:path w="520" h="520" extrusionOk="0">
                  <a:moveTo>
                    <a:pt x="263" y="0"/>
                  </a:moveTo>
                  <a:cubicBezTo>
                    <a:pt x="120" y="0"/>
                    <a:pt x="1" y="114"/>
                    <a:pt x="1" y="257"/>
                  </a:cubicBezTo>
                  <a:cubicBezTo>
                    <a:pt x="1" y="400"/>
                    <a:pt x="120" y="519"/>
                    <a:pt x="263" y="519"/>
                  </a:cubicBezTo>
                  <a:cubicBezTo>
                    <a:pt x="407" y="519"/>
                    <a:pt x="520" y="400"/>
                    <a:pt x="520" y="257"/>
                  </a:cubicBezTo>
                  <a:cubicBezTo>
                    <a:pt x="520" y="114"/>
                    <a:pt x="407" y="0"/>
                    <a:pt x="263"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22"/>
            <p:cNvSpPr/>
            <p:nvPr/>
          </p:nvSpPr>
          <p:spPr>
            <a:xfrm>
              <a:off x="2104290" y="1593690"/>
              <a:ext cx="90405" cy="90403"/>
            </a:xfrm>
            <a:custGeom>
              <a:avLst/>
              <a:gdLst/>
              <a:ahLst/>
              <a:cxnLst/>
              <a:rect l="l" t="t" r="r" b="b"/>
              <a:pathLst>
                <a:path w="520" h="520" extrusionOk="0">
                  <a:moveTo>
                    <a:pt x="263" y="0"/>
                  </a:moveTo>
                  <a:lnTo>
                    <a:pt x="1" y="519"/>
                  </a:lnTo>
                  <a:lnTo>
                    <a:pt x="520" y="519"/>
                  </a:lnTo>
                  <a:lnTo>
                    <a:pt x="263" y="0"/>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22"/>
            <p:cNvSpPr/>
            <p:nvPr/>
          </p:nvSpPr>
          <p:spPr>
            <a:xfrm>
              <a:off x="1346440" y="1593690"/>
              <a:ext cx="90405" cy="90403"/>
            </a:xfrm>
            <a:custGeom>
              <a:avLst/>
              <a:gdLst/>
              <a:ahLst/>
              <a:cxnLst/>
              <a:rect l="l" t="t" r="r" b="b"/>
              <a:pathLst>
                <a:path w="520" h="520" extrusionOk="0">
                  <a:moveTo>
                    <a:pt x="263" y="0"/>
                  </a:moveTo>
                  <a:lnTo>
                    <a:pt x="1" y="519"/>
                  </a:lnTo>
                  <a:lnTo>
                    <a:pt x="520" y="519"/>
                  </a:lnTo>
                  <a:lnTo>
                    <a:pt x="263" y="0"/>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22"/>
            <p:cNvSpPr/>
            <p:nvPr/>
          </p:nvSpPr>
          <p:spPr>
            <a:xfrm>
              <a:off x="953890" y="2007903"/>
              <a:ext cx="90405" cy="90403"/>
            </a:xfrm>
            <a:custGeom>
              <a:avLst/>
              <a:gdLst/>
              <a:ahLst/>
              <a:cxnLst/>
              <a:rect l="l" t="t" r="r" b="b"/>
              <a:pathLst>
                <a:path w="520" h="520" extrusionOk="0">
                  <a:moveTo>
                    <a:pt x="263" y="0"/>
                  </a:moveTo>
                  <a:lnTo>
                    <a:pt x="1" y="519"/>
                  </a:lnTo>
                  <a:lnTo>
                    <a:pt x="520" y="519"/>
                  </a:lnTo>
                  <a:lnTo>
                    <a:pt x="263" y="0"/>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22"/>
            <p:cNvSpPr/>
            <p:nvPr/>
          </p:nvSpPr>
          <p:spPr>
            <a:xfrm>
              <a:off x="2297165" y="1804740"/>
              <a:ext cx="90405" cy="90403"/>
            </a:xfrm>
            <a:custGeom>
              <a:avLst/>
              <a:gdLst/>
              <a:ahLst/>
              <a:cxnLst/>
              <a:rect l="l" t="t" r="r" b="b"/>
              <a:pathLst>
                <a:path w="520" h="520" extrusionOk="0">
                  <a:moveTo>
                    <a:pt x="263" y="0"/>
                  </a:moveTo>
                  <a:lnTo>
                    <a:pt x="1" y="519"/>
                  </a:lnTo>
                  <a:lnTo>
                    <a:pt x="520" y="519"/>
                  </a:lnTo>
                  <a:lnTo>
                    <a:pt x="263" y="0"/>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22"/>
            <p:cNvSpPr/>
            <p:nvPr/>
          </p:nvSpPr>
          <p:spPr>
            <a:xfrm>
              <a:off x="1873215" y="1640678"/>
              <a:ext cx="90405" cy="90403"/>
            </a:xfrm>
            <a:custGeom>
              <a:avLst/>
              <a:gdLst/>
              <a:ahLst/>
              <a:cxnLst/>
              <a:rect l="l" t="t" r="r" b="b"/>
              <a:pathLst>
                <a:path w="520" h="520" extrusionOk="0">
                  <a:moveTo>
                    <a:pt x="1" y="1"/>
                  </a:moveTo>
                  <a:lnTo>
                    <a:pt x="1" y="520"/>
                  </a:lnTo>
                  <a:lnTo>
                    <a:pt x="520" y="520"/>
                  </a:lnTo>
                  <a:lnTo>
                    <a:pt x="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22"/>
            <p:cNvSpPr/>
            <p:nvPr/>
          </p:nvSpPr>
          <p:spPr>
            <a:xfrm>
              <a:off x="1662453" y="2032553"/>
              <a:ext cx="90405" cy="90403"/>
            </a:xfrm>
            <a:custGeom>
              <a:avLst/>
              <a:gdLst/>
              <a:ahLst/>
              <a:cxnLst/>
              <a:rect l="l" t="t" r="r" b="b"/>
              <a:pathLst>
                <a:path w="520" h="520" extrusionOk="0">
                  <a:moveTo>
                    <a:pt x="1" y="1"/>
                  </a:moveTo>
                  <a:lnTo>
                    <a:pt x="1" y="520"/>
                  </a:lnTo>
                  <a:lnTo>
                    <a:pt x="520" y="520"/>
                  </a:lnTo>
                  <a:lnTo>
                    <a:pt x="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22"/>
            <p:cNvSpPr/>
            <p:nvPr/>
          </p:nvSpPr>
          <p:spPr>
            <a:xfrm>
              <a:off x="2265015" y="2044590"/>
              <a:ext cx="90405" cy="90403"/>
            </a:xfrm>
            <a:custGeom>
              <a:avLst/>
              <a:gdLst/>
              <a:ahLst/>
              <a:cxnLst/>
              <a:rect l="l" t="t" r="r" b="b"/>
              <a:pathLst>
                <a:path w="520" h="520" extrusionOk="0">
                  <a:moveTo>
                    <a:pt x="263" y="0"/>
                  </a:moveTo>
                  <a:lnTo>
                    <a:pt x="1" y="519"/>
                  </a:lnTo>
                  <a:lnTo>
                    <a:pt x="520" y="519"/>
                  </a:lnTo>
                  <a:lnTo>
                    <a:pt x="263" y="0"/>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22"/>
            <p:cNvSpPr/>
            <p:nvPr/>
          </p:nvSpPr>
          <p:spPr>
            <a:xfrm>
              <a:off x="2354915" y="1924678"/>
              <a:ext cx="90405" cy="90403"/>
            </a:xfrm>
            <a:custGeom>
              <a:avLst/>
              <a:gdLst/>
              <a:ahLst/>
              <a:cxnLst/>
              <a:rect l="l" t="t" r="r" b="b"/>
              <a:pathLst>
                <a:path w="520" h="520" extrusionOk="0">
                  <a:moveTo>
                    <a:pt x="263" y="0"/>
                  </a:moveTo>
                  <a:cubicBezTo>
                    <a:pt x="120" y="0"/>
                    <a:pt x="1" y="114"/>
                    <a:pt x="1" y="257"/>
                  </a:cubicBezTo>
                  <a:cubicBezTo>
                    <a:pt x="1" y="400"/>
                    <a:pt x="120" y="519"/>
                    <a:pt x="263" y="519"/>
                  </a:cubicBezTo>
                  <a:cubicBezTo>
                    <a:pt x="407" y="519"/>
                    <a:pt x="520" y="400"/>
                    <a:pt x="520" y="257"/>
                  </a:cubicBezTo>
                  <a:cubicBezTo>
                    <a:pt x="520" y="114"/>
                    <a:pt x="407" y="0"/>
                    <a:pt x="263"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22"/>
            <p:cNvSpPr/>
            <p:nvPr/>
          </p:nvSpPr>
          <p:spPr>
            <a:xfrm>
              <a:off x="2013890" y="2052716"/>
              <a:ext cx="90405" cy="90403"/>
            </a:xfrm>
            <a:custGeom>
              <a:avLst/>
              <a:gdLst/>
              <a:ahLst/>
              <a:cxnLst/>
              <a:rect l="l" t="t" r="r" b="b"/>
              <a:pathLst>
                <a:path w="520" h="520" extrusionOk="0">
                  <a:moveTo>
                    <a:pt x="263" y="0"/>
                  </a:moveTo>
                  <a:cubicBezTo>
                    <a:pt x="120" y="0"/>
                    <a:pt x="1" y="114"/>
                    <a:pt x="1" y="257"/>
                  </a:cubicBezTo>
                  <a:cubicBezTo>
                    <a:pt x="1" y="400"/>
                    <a:pt x="120" y="519"/>
                    <a:pt x="263" y="519"/>
                  </a:cubicBezTo>
                  <a:cubicBezTo>
                    <a:pt x="407" y="519"/>
                    <a:pt x="520" y="400"/>
                    <a:pt x="520" y="257"/>
                  </a:cubicBezTo>
                  <a:cubicBezTo>
                    <a:pt x="520" y="114"/>
                    <a:pt x="407" y="0"/>
                    <a:pt x="263"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22"/>
            <p:cNvSpPr/>
            <p:nvPr/>
          </p:nvSpPr>
          <p:spPr>
            <a:xfrm>
              <a:off x="2104290" y="1733903"/>
              <a:ext cx="90405" cy="90403"/>
            </a:xfrm>
            <a:custGeom>
              <a:avLst/>
              <a:gdLst/>
              <a:ahLst/>
              <a:cxnLst/>
              <a:rect l="l" t="t" r="r" b="b"/>
              <a:pathLst>
                <a:path w="520" h="520" extrusionOk="0">
                  <a:moveTo>
                    <a:pt x="263" y="0"/>
                  </a:moveTo>
                  <a:cubicBezTo>
                    <a:pt x="120" y="0"/>
                    <a:pt x="1" y="114"/>
                    <a:pt x="1" y="257"/>
                  </a:cubicBezTo>
                  <a:cubicBezTo>
                    <a:pt x="1" y="400"/>
                    <a:pt x="120" y="519"/>
                    <a:pt x="263" y="519"/>
                  </a:cubicBezTo>
                  <a:cubicBezTo>
                    <a:pt x="407" y="519"/>
                    <a:pt x="520" y="400"/>
                    <a:pt x="520" y="257"/>
                  </a:cubicBezTo>
                  <a:cubicBezTo>
                    <a:pt x="520" y="114"/>
                    <a:pt x="407" y="0"/>
                    <a:pt x="263"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22"/>
            <p:cNvSpPr/>
            <p:nvPr/>
          </p:nvSpPr>
          <p:spPr>
            <a:xfrm>
              <a:off x="2335365" y="1593703"/>
              <a:ext cx="90405" cy="90403"/>
            </a:xfrm>
            <a:custGeom>
              <a:avLst/>
              <a:gdLst/>
              <a:ahLst/>
              <a:cxnLst/>
              <a:rect l="l" t="t" r="r" b="b"/>
              <a:pathLst>
                <a:path w="520" h="520" extrusionOk="0">
                  <a:moveTo>
                    <a:pt x="1" y="1"/>
                  </a:moveTo>
                  <a:lnTo>
                    <a:pt x="1" y="520"/>
                  </a:lnTo>
                  <a:lnTo>
                    <a:pt x="520" y="520"/>
                  </a:lnTo>
                  <a:lnTo>
                    <a:pt x="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22"/>
            <p:cNvSpPr/>
            <p:nvPr/>
          </p:nvSpPr>
          <p:spPr>
            <a:xfrm>
              <a:off x="1014390" y="1593690"/>
              <a:ext cx="90405" cy="90403"/>
            </a:xfrm>
            <a:custGeom>
              <a:avLst/>
              <a:gdLst/>
              <a:ahLst/>
              <a:cxnLst/>
              <a:rect l="l" t="t" r="r" b="b"/>
              <a:pathLst>
                <a:path w="520" h="520" extrusionOk="0">
                  <a:moveTo>
                    <a:pt x="263" y="0"/>
                  </a:moveTo>
                  <a:lnTo>
                    <a:pt x="1" y="519"/>
                  </a:lnTo>
                  <a:lnTo>
                    <a:pt x="520" y="519"/>
                  </a:lnTo>
                  <a:lnTo>
                    <a:pt x="263" y="0"/>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22"/>
            <p:cNvSpPr/>
            <p:nvPr/>
          </p:nvSpPr>
          <p:spPr>
            <a:xfrm>
              <a:off x="1074715" y="1766866"/>
              <a:ext cx="90405" cy="90403"/>
            </a:xfrm>
            <a:custGeom>
              <a:avLst/>
              <a:gdLst/>
              <a:ahLst/>
              <a:cxnLst/>
              <a:rect l="l" t="t" r="r" b="b"/>
              <a:pathLst>
                <a:path w="520" h="520" extrusionOk="0">
                  <a:moveTo>
                    <a:pt x="263" y="0"/>
                  </a:moveTo>
                  <a:cubicBezTo>
                    <a:pt x="120" y="0"/>
                    <a:pt x="1" y="114"/>
                    <a:pt x="1" y="257"/>
                  </a:cubicBezTo>
                  <a:cubicBezTo>
                    <a:pt x="1" y="400"/>
                    <a:pt x="120" y="519"/>
                    <a:pt x="263" y="519"/>
                  </a:cubicBezTo>
                  <a:cubicBezTo>
                    <a:pt x="407" y="519"/>
                    <a:pt x="520" y="400"/>
                    <a:pt x="520" y="257"/>
                  </a:cubicBezTo>
                  <a:cubicBezTo>
                    <a:pt x="520" y="114"/>
                    <a:pt x="407" y="0"/>
                    <a:pt x="263"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222"/>
          <p:cNvGrpSpPr/>
          <p:nvPr/>
        </p:nvGrpSpPr>
        <p:grpSpPr>
          <a:xfrm>
            <a:off x="4169996" y="1399445"/>
            <a:ext cx="3292795" cy="817350"/>
            <a:chOff x="3314113" y="1561200"/>
            <a:chExt cx="3292795" cy="817350"/>
          </a:xfrm>
        </p:grpSpPr>
        <p:grpSp>
          <p:nvGrpSpPr>
            <p:cNvPr id="1791" name="Google Shape;1791;p222"/>
            <p:cNvGrpSpPr/>
            <p:nvPr/>
          </p:nvGrpSpPr>
          <p:grpSpPr>
            <a:xfrm>
              <a:off x="4076075" y="1561200"/>
              <a:ext cx="2530832" cy="817350"/>
              <a:chOff x="4076075" y="1561200"/>
              <a:chExt cx="2530832" cy="817350"/>
            </a:xfrm>
          </p:grpSpPr>
          <p:sp>
            <p:nvSpPr>
              <p:cNvPr id="1792" name="Google Shape;1792;p222"/>
              <p:cNvSpPr txBox="1"/>
              <p:nvPr/>
            </p:nvSpPr>
            <p:spPr>
              <a:xfrm>
                <a:off x="4076107" y="1561200"/>
                <a:ext cx="25308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solidFill>
                      <a:srgbClr val="000000"/>
                    </a:solidFill>
                    <a:latin typeface="Fira Sans Extra Condensed"/>
                    <a:ea typeface="Fira Sans Extra Condensed"/>
                    <a:cs typeface="Fira Sans Extra Condensed"/>
                    <a:sym typeface="Fira Sans Extra Condensed"/>
                  </a:rPr>
                  <a:t>Buckets &amp; Objects</a:t>
                </a:r>
                <a:endParaRPr sz="1800" b="1">
                  <a:solidFill>
                    <a:srgbClr val="000000"/>
                  </a:solidFill>
                  <a:latin typeface="Fira Sans Extra Condensed"/>
                  <a:ea typeface="Fira Sans Extra Condensed"/>
                  <a:cs typeface="Fira Sans Extra Condensed"/>
                  <a:sym typeface="Fira Sans Extra Condensed"/>
                </a:endParaRPr>
              </a:p>
            </p:txBody>
          </p:sp>
          <p:sp>
            <p:nvSpPr>
              <p:cNvPr id="1793" name="Google Shape;1793;p222"/>
              <p:cNvSpPr txBox="1"/>
              <p:nvPr/>
            </p:nvSpPr>
            <p:spPr>
              <a:xfrm>
                <a:off x="4076075" y="1840050"/>
                <a:ext cx="2530800" cy="5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00000"/>
                    </a:solidFill>
                    <a:latin typeface="Roboto"/>
                    <a:ea typeface="Roboto"/>
                    <a:cs typeface="Roboto"/>
                    <a:sym typeface="Roboto"/>
                  </a:rPr>
                  <a:t>Files in S3 are called </a:t>
                </a:r>
                <a:r>
                  <a:rPr lang="en" sz="1200" b="1">
                    <a:solidFill>
                      <a:srgbClr val="000000"/>
                    </a:solidFill>
                    <a:latin typeface="Roboto"/>
                    <a:ea typeface="Roboto"/>
                    <a:cs typeface="Roboto"/>
                    <a:sym typeface="Roboto"/>
                  </a:rPr>
                  <a:t>objects.</a:t>
                </a:r>
                <a:r>
                  <a:rPr lang="en" sz="1200">
                    <a:solidFill>
                      <a:srgbClr val="000000"/>
                    </a:solidFill>
                    <a:latin typeface="Roboto"/>
                    <a:ea typeface="Roboto"/>
                    <a:cs typeface="Roboto"/>
                    <a:sym typeface="Roboto"/>
                  </a:rPr>
                  <a:t> </a:t>
                </a:r>
                <a:r>
                  <a:rPr lang="en" sz="1200">
                    <a:latin typeface="Roboto"/>
                    <a:ea typeface="Roboto"/>
                    <a:cs typeface="Roboto"/>
                    <a:sym typeface="Roboto"/>
                  </a:rPr>
                  <a:t>Y</a:t>
                </a:r>
                <a:r>
                  <a:rPr lang="en" sz="1200">
                    <a:solidFill>
                      <a:srgbClr val="000000"/>
                    </a:solidFill>
                    <a:latin typeface="Roboto"/>
                    <a:ea typeface="Roboto"/>
                    <a:cs typeface="Roboto"/>
                    <a:sym typeface="Roboto"/>
                  </a:rPr>
                  <a:t>ou can think of a </a:t>
                </a:r>
                <a:r>
                  <a:rPr lang="en" sz="1200" b="1">
                    <a:solidFill>
                      <a:srgbClr val="000000"/>
                    </a:solidFill>
                    <a:latin typeface="Roboto"/>
                    <a:ea typeface="Roboto"/>
                    <a:cs typeface="Roboto"/>
                    <a:sym typeface="Roboto"/>
                  </a:rPr>
                  <a:t>bucket</a:t>
                </a:r>
                <a:r>
                  <a:rPr lang="en" sz="1200">
                    <a:solidFill>
                      <a:srgbClr val="000000"/>
                    </a:solidFill>
                    <a:latin typeface="Roboto"/>
                    <a:ea typeface="Roboto"/>
                    <a:cs typeface="Roboto"/>
                    <a:sym typeface="Roboto"/>
                  </a:rPr>
                  <a:t> as a log</a:t>
                </a:r>
                <a:r>
                  <a:rPr lang="en" sz="1200">
                    <a:latin typeface="Roboto"/>
                    <a:ea typeface="Roboto"/>
                    <a:cs typeface="Roboto"/>
                    <a:sym typeface="Roboto"/>
                  </a:rPr>
                  <a:t>i</a:t>
                </a:r>
                <a:r>
                  <a:rPr lang="en" sz="1200">
                    <a:solidFill>
                      <a:srgbClr val="000000"/>
                    </a:solidFill>
                    <a:latin typeface="Roboto"/>
                    <a:ea typeface="Roboto"/>
                    <a:cs typeface="Roboto"/>
                    <a:sym typeface="Roboto"/>
                  </a:rPr>
                  <a:t>cal disk </a:t>
                </a:r>
                <a:r>
                  <a:rPr lang="en" sz="1200">
                    <a:latin typeface="Roboto"/>
                    <a:ea typeface="Roboto"/>
                    <a:cs typeface="Roboto"/>
                    <a:sym typeface="Roboto"/>
                  </a:rPr>
                  <a:t>holding</a:t>
                </a:r>
                <a:r>
                  <a:rPr lang="en" sz="1200">
                    <a:solidFill>
                      <a:srgbClr val="000000"/>
                    </a:solidFill>
                    <a:latin typeface="Roboto"/>
                    <a:ea typeface="Roboto"/>
                    <a:cs typeface="Roboto"/>
                    <a:sym typeface="Roboto"/>
                  </a:rPr>
                  <a:t> your objects.</a:t>
                </a:r>
                <a:endParaRPr sz="1200">
                  <a:solidFill>
                    <a:srgbClr val="000000"/>
                  </a:solidFill>
                  <a:latin typeface="Roboto"/>
                  <a:ea typeface="Roboto"/>
                  <a:cs typeface="Roboto"/>
                  <a:sym typeface="Roboto"/>
                </a:endParaRPr>
              </a:p>
            </p:txBody>
          </p:sp>
        </p:grpSp>
        <p:sp>
          <p:nvSpPr>
            <p:cNvPr id="1671" name="Google Shape;1671;p222"/>
            <p:cNvSpPr/>
            <p:nvPr/>
          </p:nvSpPr>
          <p:spPr>
            <a:xfrm>
              <a:off x="3314113" y="1637625"/>
              <a:ext cx="664500" cy="664500"/>
            </a:xfrm>
            <a:prstGeom prst="ellipse">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22"/>
            <p:cNvSpPr/>
            <p:nvPr/>
          </p:nvSpPr>
          <p:spPr>
            <a:xfrm>
              <a:off x="3489463" y="1813341"/>
              <a:ext cx="313799" cy="313067"/>
            </a:xfrm>
            <a:custGeom>
              <a:avLst/>
              <a:gdLst/>
              <a:ahLst/>
              <a:cxnLst/>
              <a:rect l="l" t="t" r="r" b="b"/>
              <a:pathLst>
                <a:path w="3002" h="2995" extrusionOk="0">
                  <a:moveTo>
                    <a:pt x="1" y="0"/>
                  </a:moveTo>
                  <a:lnTo>
                    <a:pt x="1" y="2994"/>
                  </a:lnTo>
                  <a:lnTo>
                    <a:pt x="3001" y="2994"/>
                  </a:lnTo>
                  <a:lnTo>
                    <a:pt x="30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222"/>
          <p:cNvGrpSpPr/>
          <p:nvPr/>
        </p:nvGrpSpPr>
        <p:grpSpPr>
          <a:xfrm>
            <a:off x="4169996" y="2497120"/>
            <a:ext cx="3292795" cy="817350"/>
            <a:chOff x="3314113" y="2772050"/>
            <a:chExt cx="3292795" cy="817350"/>
          </a:xfrm>
        </p:grpSpPr>
        <p:sp>
          <p:nvSpPr>
            <p:cNvPr id="1674" name="Google Shape;1674;p222"/>
            <p:cNvSpPr/>
            <p:nvPr/>
          </p:nvSpPr>
          <p:spPr>
            <a:xfrm>
              <a:off x="3314113" y="2848475"/>
              <a:ext cx="664500" cy="664500"/>
            </a:xfrm>
            <a:prstGeom prst="ellipse">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22"/>
            <p:cNvSpPr/>
            <p:nvPr/>
          </p:nvSpPr>
          <p:spPr>
            <a:xfrm>
              <a:off x="3489777" y="3024191"/>
              <a:ext cx="313172" cy="313067"/>
            </a:xfrm>
            <a:custGeom>
              <a:avLst/>
              <a:gdLst/>
              <a:ahLst/>
              <a:cxnLst/>
              <a:rect l="l" t="t" r="r" b="b"/>
              <a:pathLst>
                <a:path w="2996" h="2995" extrusionOk="0">
                  <a:moveTo>
                    <a:pt x="1498" y="0"/>
                  </a:moveTo>
                  <a:cubicBezTo>
                    <a:pt x="669" y="0"/>
                    <a:pt x="1" y="668"/>
                    <a:pt x="1" y="1497"/>
                  </a:cubicBezTo>
                  <a:cubicBezTo>
                    <a:pt x="1" y="2326"/>
                    <a:pt x="669" y="2994"/>
                    <a:pt x="1498" y="2994"/>
                  </a:cubicBezTo>
                  <a:cubicBezTo>
                    <a:pt x="2327" y="2994"/>
                    <a:pt x="2995" y="2326"/>
                    <a:pt x="2995" y="1497"/>
                  </a:cubicBezTo>
                  <a:cubicBezTo>
                    <a:pt x="2995" y="668"/>
                    <a:pt x="2327" y="0"/>
                    <a:pt x="1498"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7" name="Google Shape;1797;p222"/>
            <p:cNvGrpSpPr/>
            <p:nvPr/>
          </p:nvGrpSpPr>
          <p:grpSpPr>
            <a:xfrm>
              <a:off x="4076075" y="2772050"/>
              <a:ext cx="2530832" cy="817350"/>
              <a:chOff x="4076075" y="1561200"/>
              <a:chExt cx="2530832" cy="817350"/>
            </a:xfrm>
          </p:grpSpPr>
          <p:sp>
            <p:nvSpPr>
              <p:cNvPr id="1798" name="Google Shape;1798;p222"/>
              <p:cNvSpPr txBox="1"/>
              <p:nvPr/>
            </p:nvSpPr>
            <p:spPr>
              <a:xfrm>
                <a:off x="4076107" y="1561200"/>
                <a:ext cx="25308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solidFill>
                      <a:srgbClr val="000000"/>
                    </a:solidFill>
                    <a:latin typeface="Fira Sans Extra Condensed"/>
                    <a:ea typeface="Fira Sans Extra Condensed"/>
                    <a:cs typeface="Fira Sans Extra Condensed"/>
                    <a:sym typeface="Fira Sans Extra Condensed"/>
                  </a:rPr>
                  <a:t>Tenant</a:t>
                </a:r>
                <a:endParaRPr sz="1800" b="1">
                  <a:solidFill>
                    <a:srgbClr val="000000"/>
                  </a:solidFill>
                  <a:latin typeface="Fira Sans Extra Condensed"/>
                  <a:ea typeface="Fira Sans Extra Condensed"/>
                  <a:cs typeface="Fira Sans Extra Condensed"/>
                  <a:sym typeface="Fira Sans Extra Condensed"/>
                </a:endParaRPr>
              </a:p>
            </p:txBody>
          </p:sp>
          <p:sp>
            <p:nvSpPr>
              <p:cNvPr id="1799" name="Google Shape;1799;p222"/>
              <p:cNvSpPr txBox="1"/>
              <p:nvPr/>
            </p:nvSpPr>
            <p:spPr>
              <a:xfrm>
                <a:off x="4076075" y="1840050"/>
                <a:ext cx="2530800" cy="5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00000"/>
                    </a:solidFill>
                    <a:latin typeface="Roboto"/>
                    <a:ea typeface="Roboto"/>
                    <a:cs typeface="Roboto"/>
                    <a:sym typeface="Roboto"/>
                  </a:rPr>
                  <a:t>In cloud computing, users or clients are called Tenants.</a:t>
                </a:r>
                <a:endParaRPr sz="1200">
                  <a:solidFill>
                    <a:srgbClr val="000000"/>
                  </a:solidFill>
                  <a:latin typeface="Roboto"/>
                  <a:ea typeface="Roboto"/>
                  <a:cs typeface="Roboto"/>
                  <a:sym typeface="Roboto"/>
                </a:endParaRPr>
              </a:p>
            </p:txBody>
          </p:sp>
        </p:grpSp>
      </p:grpSp>
      <p:grpSp>
        <p:nvGrpSpPr>
          <p:cNvPr id="1800" name="Google Shape;1800;p222"/>
          <p:cNvGrpSpPr/>
          <p:nvPr/>
        </p:nvGrpSpPr>
        <p:grpSpPr>
          <a:xfrm>
            <a:off x="4169996" y="3594795"/>
            <a:ext cx="3292795" cy="817350"/>
            <a:chOff x="3314113" y="3756550"/>
            <a:chExt cx="3292795" cy="817350"/>
          </a:xfrm>
        </p:grpSpPr>
        <p:sp>
          <p:nvSpPr>
            <p:cNvPr id="1677" name="Google Shape;1677;p222"/>
            <p:cNvSpPr/>
            <p:nvPr/>
          </p:nvSpPr>
          <p:spPr>
            <a:xfrm>
              <a:off x="3314113" y="3832975"/>
              <a:ext cx="664500" cy="664500"/>
            </a:xfrm>
            <a:prstGeom prst="ellipse">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22"/>
            <p:cNvSpPr/>
            <p:nvPr/>
          </p:nvSpPr>
          <p:spPr>
            <a:xfrm>
              <a:off x="3489515" y="4008325"/>
              <a:ext cx="313695" cy="313799"/>
            </a:xfrm>
            <a:custGeom>
              <a:avLst/>
              <a:gdLst/>
              <a:ahLst/>
              <a:cxnLst/>
              <a:rect l="l" t="t" r="r" b="b"/>
              <a:pathLst>
                <a:path w="3001" h="3002" extrusionOk="0">
                  <a:moveTo>
                    <a:pt x="1498" y="1"/>
                  </a:moveTo>
                  <a:lnTo>
                    <a:pt x="1" y="3001"/>
                  </a:lnTo>
                  <a:lnTo>
                    <a:pt x="3001" y="3001"/>
                  </a:lnTo>
                  <a:lnTo>
                    <a:pt x="1498" y="1"/>
                  </a:ln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2" name="Google Shape;1802;p222"/>
            <p:cNvGrpSpPr/>
            <p:nvPr/>
          </p:nvGrpSpPr>
          <p:grpSpPr>
            <a:xfrm>
              <a:off x="4076075" y="3756550"/>
              <a:ext cx="2530832" cy="817350"/>
              <a:chOff x="4076075" y="1561200"/>
              <a:chExt cx="2530832" cy="817350"/>
            </a:xfrm>
          </p:grpSpPr>
          <p:sp>
            <p:nvSpPr>
              <p:cNvPr id="1803" name="Google Shape;1803;p222"/>
              <p:cNvSpPr txBox="1"/>
              <p:nvPr/>
            </p:nvSpPr>
            <p:spPr>
              <a:xfrm>
                <a:off x="4076107" y="1561200"/>
                <a:ext cx="25308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solidFill>
                      <a:srgbClr val="000000"/>
                    </a:solidFill>
                    <a:latin typeface="Fira Sans Extra Condensed"/>
                    <a:ea typeface="Fira Sans Extra Condensed"/>
                    <a:cs typeface="Fira Sans Extra Condensed"/>
                    <a:sym typeface="Fira Sans Extra Condensed"/>
                  </a:rPr>
                  <a:t>Serverless</a:t>
                </a:r>
                <a:endParaRPr sz="1800" b="1">
                  <a:solidFill>
                    <a:srgbClr val="000000"/>
                  </a:solidFill>
                  <a:latin typeface="Fira Sans Extra Condensed"/>
                  <a:ea typeface="Fira Sans Extra Condensed"/>
                  <a:cs typeface="Fira Sans Extra Condensed"/>
                  <a:sym typeface="Fira Sans Extra Condensed"/>
                </a:endParaRPr>
              </a:p>
            </p:txBody>
          </p:sp>
          <p:sp>
            <p:nvSpPr>
              <p:cNvPr id="1804" name="Google Shape;1804;p222"/>
              <p:cNvSpPr txBox="1"/>
              <p:nvPr/>
            </p:nvSpPr>
            <p:spPr>
              <a:xfrm>
                <a:off x="4076075" y="1840050"/>
                <a:ext cx="2530800" cy="5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S3 is a f</a:t>
                </a:r>
                <a:r>
                  <a:rPr lang="en" sz="1200">
                    <a:solidFill>
                      <a:srgbClr val="000000"/>
                    </a:solidFill>
                    <a:latin typeface="Roboto"/>
                    <a:ea typeface="Roboto"/>
                    <a:cs typeface="Roboto"/>
                    <a:sym typeface="Roboto"/>
                  </a:rPr>
                  <a:t>ully managed service. </a:t>
                </a:r>
                <a:r>
                  <a:rPr lang="en" sz="1200">
                    <a:latin typeface="Roboto"/>
                    <a:ea typeface="Roboto"/>
                    <a:cs typeface="Roboto"/>
                    <a:sym typeface="Roboto"/>
                  </a:rPr>
                  <a:t>No </a:t>
                </a:r>
                <a:r>
                  <a:rPr lang="en" sz="1200">
                    <a:solidFill>
                      <a:srgbClr val="000000"/>
                    </a:solidFill>
                    <a:latin typeface="Roboto"/>
                    <a:ea typeface="Roboto"/>
                    <a:cs typeface="Roboto"/>
                    <a:sym typeface="Roboto"/>
                  </a:rPr>
                  <a:t>need to worry about backend </a:t>
                </a:r>
                <a:r>
                  <a:rPr lang="en" sz="1200">
                    <a:latin typeface="Roboto"/>
                    <a:ea typeface="Roboto"/>
                    <a:cs typeface="Roboto"/>
                    <a:sym typeface="Roboto"/>
                  </a:rPr>
                  <a:t>management</a:t>
                </a:r>
                <a:r>
                  <a:rPr lang="en" sz="1200">
                    <a:solidFill>
                      <a:srgbClr val="000000"/>
                    </a:solidFill>
                    <a:latin typeface="Roboto"/>
                    <a:ea typeface="Roboto"/>
                    <a:cs typeface="Roboto"/>
                    <a:sym typeface="Roboto"/>
                  </a:rPr>
                  <a:t>.</a:t>
                </a:r>
                <a:endParaRPr sz="1200">
                  <a:solidFill>
                    <a:srgbClr val="000000"/>
                  </a:solidFill>
                  <a:latin typeface="Roboto"/>
                  <a:ea typeface="Roboto"/>
                  <a:cs typeface="Roboto"/>
                  <a:sym typeface="Roboto"/>
                </a:endParaRPr>
              </a:p>
            </p:txBody>
          </p:sp>
        </p:grpSp>
      </p:grpSp>
      <p:sp>
        <p:nvSpPr>
          <p:cNvPr id="1670" name="Google Shape;1670;p222"/>
          <p:cNvSpPr/>
          <p:nvPr/>
        </p:nvSpPr>
        <p:spPr>
          <a:xfrm>
            <a:off x="3078834" y="2406908"/>
            <a:ext cx="492600" cy="492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22"/>
          <p:cNvSpPr/>
          <p:nvPr/>
        </p:nvSpPr>
        <p:spPr>
          <a:xfrm>
            <a:off x="3078834" y="3144220"/>
            <a:ext cx="492600" cy="492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22"/>
          <p:cNvSpPr/>
          <p:nvPr/>
        </p:nvSpPr>
        <p:spPr>
          <a:xfrm>
            <a:off x="6992659" y="1561808"/>
            <a:ext cx="492600" cy="492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22"/>
          <p:cNvSpPr/>
          <p:nvPr/>
        </p:nvSpPr>
        <p:spPr>
          <a:xfrm>
            <a:off x="6992659" y="2659495"/>
            <a:ext cx="492600" cy="492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22"/>
          <p:cNvSpPr/>
          <p:nvPr/>
        </p:nvSpPr>
        <p:spPr>
          <a:xfrm>
            <a:off x="6992659" y="3757170"/>
            <a:ext cx="492600" cy="492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08" name="Google Shape;1808;p222"/>
          <p:cNvCxnSpPr>
            <a:stCxn id="1805" idx="6"/>
          </p:cNvCxnSpPr>
          <p:nvPr/>
        </p:nvCxnSpPr>
        <p:spPr>
          <a:xfrm>
            <a:off x="7485259" y="1808108"/>
            <a:ext cx="635400" cy="1097700"/>
          </a:xfrm>
          <a:prstGeom prst="bentConnector2">
            <a:avLst/>
          </a:prstGeom>
          <a:noFill/>
          <a:ln w="9525" cap="flat" cmpd="sng">
            <a:solidFill>
              <a:srgbClr val="000000"/>
            </a:solidFill>
            <a:prstDash val="solid"/>
            <a:round/>
            <a:headEnd type="none" w="med" len="med"/>
            <a:tailEnd type="none" w="med" len="med"/>
          </a:ln>
        </p:spPr>
      </p:cxnSp>
      <p:cxnSp>
        <p:nvCxnSpPr>
          <p:cNvPr id="1809" name="Google Shape;1809;p222"/>
          <p:cNvCxnSpPr>
            <a:stCxn id="1806" idx="6"/>
          </p:cNvCxnSpPr>
          <p:nvPr/>
        </p:nvCxnSpPr>
        <p:spPr>
          <a:xfrm>
            <a:off x="7485259" y="2905795"/>
            <a:ext cx="635400" cy="600"/>
          </a:xfrm>
          <a:prstGeom prst="bentConnector3">
            <a:avLst>
              <a:gd name="adj1" fmla="val 50000"/>
            </a:avLst>
          </a:prstGeom>
          <a:noFill/>
          <a:ln w="9525" cap="flat" cmpd="sng">
            <a:solidFill>
              <a:srgbClr val="000000"/>
            </a:solidFill>
            <a:prstDash val="solid"/>
            <a:round/>
            <a:headEnd type="none" w="med" len="med"/>
            <a:tailEnd type="none" w="med" len="med"/>
          </a:ln>
        </p:spPr>
      </p:cxnSp>
      <p:cxnSp>
        <p:nvCxnSpPr>
          <p:cNvPr id="1810" name="Google Shape;1810;p222"/>
          <p:cNvCxnSpPr>
            <a:stCxn id="1807" idx="6"/>
          </p:cNvCxnSpPr>
          <p:nvPr/>
        </p:nvCxnSpPr>
        <p:spPr>
          <a:xfrm rot="10800000" flipH="1">
            <a:off x="7485259" y="2905770"/>
            <a:ext cx="635400" cy="1097700"/>
          </a:xfrm>
          <a:prstGeom prst="bentConnector2">
            <a:avLst/>
          </a:prstGeom>
          <a:noFill/>
          <a:ln w="9525" cap="flat" cmpd="sng">
            <a:solidFill>
              <a:srgbClr val="000000"/>
            </a:solidFill>
            <a:prstDash val="solid"/>
            <a:round/>
            <a:headEnd type="none" w="med" len="med"/>
            <a:tailEnd type="none" w="med" len="med"/>
          </a:ln>
        </p:spPr>
      </p:cxnSp>
      <p:sp>
        <p:nvSpPr>
          <p:cNvPr id="3" name="Slide Number Placeholder 3">
            <a:extLst>
              <a:ext uri="{FF2B5EF4-FFF2-40B4-BE49-F238E27FC236}">
                <a16:creationId xmlns:a16="http://schemas.microsoft.com/office/drawing/2014/main" id="{971BADEE-D121-70FE-4666-02395D537064}"/>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tx1"/>
                </a:solidFill>
              </a:rPr>
              <a:pPr/>
              <a:t>32</a:t>
            </a:fld>
            <a:endParaRPr lang="en" dirty="0">
              <a:solidFill>
                <a:schemeClr val="tx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sp>
        <p:nvSpPr>
          <p:cNvPr id="1815" name="Google Shape;1815;p223"/>
          <p:cNvSpPr txBox="1">
            <a:spLocks noGrp="1"/>
          </p:cNvSpPr>
          <p:nvPr>
            <p:ph type="title"/>
          </p:nvPr>
        </p:nvSpPr>
        <p:spPr>
          <a:xfrm>
            <a:off x="576487" y="652263"/>
            <a:ext cx="8253300" cy="314100"/>
          </a:xfrm>
          <a:prstGeom prst="rect">
            <a:avLst/>
          </a:prstGeom>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b="1" dirty="0"/>
              <a:t>S3</a:t>
            </a:r>
            <a:r>
              <a:rPr lang="en" sz="2800" b="1" dirty="0">
                <a:solidFill>
                  <a:srgbClr val="000000"/>
                </a:solidFill>
                <a:latin typeface="Arial"/>
                <a:ea typeface="Arial"/>
                <a:cs typeface="Arial"/>
                <a:sym typeface="Arial"/>
              </a:rPr>
              <a:t> </a:t>
            </a:r>
            <a:r>
              <a:rPr lang="en" b="1" dirty="0"/>
              <a:t>Features</a:t>
            </a:r>
            <a:endParaRPr dirty="0"/>
          </a:p>
        </p:txBody>
      </p:sp>
      <p:sp>
        <p:nvSpPr>
          <p:cNvPr id="1816" name="Google Shape;1816;p223"/>
          <p:cNvSpPr/>
          <p:nvPr/>
        </p:nvSpPr>
        <p:spPr>
          <a:xfrm>
            <a:off x="3483215" y="1783073"/>
            <a:ext cx="2043000" cy="2043000"/>
          </a:xfrm>
          <a:prstGeom prst="ellipse">
            <a:avLst/>
          </a:prstGeom>
          <a:solidFill>
            <a:schemeClr val="accent1"/>
          </a:solidFill>
          <a:ln w="9525" cap="flat" cmpd="sng">
            <a:solidFill>
              <a:srgbClr val="5CCF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23"/>
          <p:cNvSpPr/>
          <p:nvPr/>
        </p:nvSpPr>
        <p:spPr>
          <a:xfrm>
            <a:off x="2539740" y="1583684"/>
            <a:ext cx="1539975" cy="392900"/>
          </a:xfrm>
          <a:custGeom>
            <a:avLst/>
            <a:gdLst/>
            <a:ahLst/>
            <a:cxnLst/>
            <a:rect l="l" t="t" r="r" b="b"/>
            <a:pathLst>
              <a:path w="61599" h="15716" extrusionOk="0">
                <a:moveTo>
                  <a:pt x="0" y="0"/>
                </a:moveTo>
                <a:lnTo>
                  <a:pt x="16073" y="14144"/>
                </a:lnTo>
                <a:lnTo>
                  <a:pt x="61599" y="15716"/>
                </a:lnTo>
              </a:path>
            </a:pathLst>
          </a:custGeom>
          <a:noFill/>
          <a:ln w="19050" cap="flat" cmpd="sng">
            <a:solidFill>
              <a:srgbClr val="000000"/>
            </a:solidFill>
            <a:prstDash val="solid"/>
            <a:round/>
            <a:headEnd type="oval" w="med" len="med"/>
            <a:tailEnd type="none" w="med" len="med"/>
          </a:ln>
        </p:spPr>
      </p:sp>
      <p:sp>
        <p:nvSpPr>
          <p:cNvPr id="1818" name="Google Shape;1818;p223"/>
          <p:cNvSpPr/>
          <p:nvPr/>
        </p:nvSpPr>
        <p:spPr>
          <a:xfrm>
            <a:off x="2075890" y="2427834"/>
            <a:ext cx="1615775" cy="118850"/>
          </a:xfrm>
          <a:custGeom>
            <a:avLst/>
            <a:gdLst/>
            <a:ahLst/>
            <a:cxnLst/>
            <a:rect l="l" t="t" r="r" b="b"/>
            <a:pathLst>
              <a:path w="64631" h="4754" extrusionOk="0">
                <a:moveTo>
                  <a:pt x="0" y="0"/>
                </a:moveTo>
                <a:lnTo>
                  <a:pt x="21431" y="0"/>
                </a:lnTo>
                <a:lnTo>
                  <a:pt x="34627" y="4754"/>
                </a:lnTo>
                <a:lnTo>
                  <a:pt x="64631" y="4754"/>
                </a:lnTo>
              </a:path>
            </a:pathLst>
          </a:custGeom>
          <a:noFill/>
          <a:ln w="19050" cap="flat" cmpd="sng">
            <a:solidFill>
              <a:srgbClr val="212121"/>
            </a:solidFill>
            <a:prstDash val="solid"/>
            <a:round/>
            <a:headEnd type="oval" w="med" len="med"/>
            <a:tailEnd type="none" w="med" len="med"/>
          </a:ln>
        </p:spPr>
      </p:sp>
      <p:sp>
        <p:nvSpPr>
          <p:cNvPr id="1819" name="Google Shape;1819;p223"/>
          <p:cNvSpPr/>
          <p:nvPr/>
        </p:nvSpPr>
        <p:spPr>
          <a:xfrm>
            <a:off x="2062890" y="2897109"/>
            <a:ext cx="1628775" cy="300050"/>
          </a:xfrm>
          <a:custGeom>
            <a:avLst/>
            <a:gdLst/>
            <a:ahLst/>
            <a:cxnLst/>
            <a:rect l="l" t="t" r="r" b="b"/>
            <a:pathLst>
              <a:path w="65151" h="12002" extrusionOk="0">
                <a:moveTo>
                  <a:pt x="0" y="12002"/>
                </a:moveTo>
                <a:lnTo>
                  <a:pt x="21860" y="12002"/>
                </a:lnTo>
                <a:lnTo>
                  <a:pt x="42295" y="204"/>
                </a:lnTo>
                <a:lnTo>
                  <a:pt x="62151" y="204"/>
                </a:lnTo>
                <a:lnTo>
                  <a:pt x="65151" y="0"/>
                </a:lnTo>
              </a:path>
            </a:pathLst>
          </a:custGeom>
          <a:noFill/>
          <a:ln w="19050" cap="flat" cmpd="sng">
            <a:solidFill>
              <a:srgbClr val="212121"/>
            </a:solidFill>
            <a:prstDash val="solid"/>
            <a:round/>
            <a:headEnd type="oval" w="med" len="med"/>
            <a:tailEnd type="none" w="med" len="med"/>
          </a:ln>
        </p:spPr>
      </p:sp>
      <p:sp>
        <p:nvSpPr>
          <p:cNvPr id="1820" name="Google Shape;1820;p223"/>
          <p:cNvSpPr/>
          <p:nvPr/>
        </p:nvSpPr>
        <p:spPr>
          <a:xfrm>
            <a:off x="2518315" y="3445809"/>
            <a:ext cx="1357800" cy="601275"/>
          </a:xfrm>
          <a:custGeom>
            <a:avLst/>
            <a:gdLst/>
            <a:ahLst/>
            <a:cxnLst/>
            <a:rect l="l" t="t" r="r" b="b"/>
            <a:pathLst>
              <a:path w="54312" h="24051" extrusionOk="0">
                <a:moveTo>
                  <a:pt x="0" y="24051"/>
                </a:moveTo>
                <a:lnTo>
                  <a:pt x="13930" y="13764"/>
                </a:lnTo>
                <a:lnTo>
                  <a:pt x="34595" y="13287"/>
                </a:lnTo>
                <a:lnTo>
                  <a:pt x="54312" y="0"/>
                </a:lnTo>
              </a:path>
            </a:pathLst>
          </a:custGeom>
          <a:noFill/>
          <a:ln w="19050" cap="flat" cmpd="sng">
            <a:solidFill>
              <a:srgbClr val="212121"/>
            </a:solidFill>
            <a:prstDash val="solid"/>
            <a:round/>
            <a:headEnd type="oval" w="med" len="med"/>
            <a:tailEnd type="none" w="med" len="med"/>
          </a:ln>
        </p:spPr>
      </p:sp>
      <p:sp>
        <p:nvSpPr>
          <p:cNvPr id="1821" name="Google Shape;1821;p223"/>
          <p:cNvSpPr/>
          <p:nvPr/>
        </p:nvSpPr>
        <p:spPr>
          <a:xfrm>
            <a:off x="5161990" y="1562059"/>
            <a:ext cx="1329900" cy="585975"/>
          </a:xfrm>
          <a:custGeom>
            <a:avLst/>
            <a:gdLst/>
            <a:ahLst/>
            <a:cxnLst/>
            <a:rect l="l" t="t" r="r" b="b"/>
            <a:pathLst>
              <a:path w="53196" h="23439" extrusionOk="0">
                <a:moveTo>
                  <a:pt x="53196" y="0"/>
                </a:moveTo>
                <a:lnTo>
                  <a:pt x="39278" y="10287"/>
                </a:lnTo>
                <a:lnTo>
                  <a:pt x="22791" y="10287"/>
                </a:lnTo>
                <a:lnTo>
                  <a:pt x="0" y="23439"/>
                </a:lnTo>
              </a:path>
            </a:pathLst>
          </a:custGeom>
          <a:noFill/>
          <a:ln w="19050" cap="flat" cmpd="sng">
            <a:solidFill>
              <a:srgbClr val="2B2B2B"/>
            </a:solidFill>
            <a:prstDash val="solid"/>
            <a:round/>
            <a:headEnd type="oval" w="med" len="med"/>
            <a:tailEnd type="none" w="med" len="med"/>
          </a:ln>
        </p:spPr>
      </p:sp>
      <p:sp>
        <p:nvSpPr>
          <p:cNvPr id="1822" name="Google Shape;1822;p223"/>
          <p:cNvSpPr/>
          <p:nvPr/>
        </p:nvSpPr>
        <p:spPr>
          <a:xfrm>
            <a:off x="5317865" y="2352084"/>
            <a:ext cx="1256973" cy="308075"/>
          </a:xfrm>
          <a:custGeom>
            <a:avLst/>
            <a:gdLst/>
            <a:ahLst/>
            <a:cxnLst/>
            <a:rect l="l" t="t" r="r" b="b"/>
            <a:pathLst>
              <a:path w="64205" h="12323" extrusionOk="0">
                <a:moveTo>
                  <a:pt x="64205" y="0"/>
                </a:moveTo>
                <a:lnTo>
                  <a:pt x="43252" y="321"/>
                </a:lnTo>
                <a:lnTo>
                  <a:pt x="22835" y="12119"/>
                </a:lnTo>
                <a:lnTo>
                  <a:pt x="2997" y="12119"/>
                </a:lnTo>
                <a:lnTo>
                  <a:pt x="0" y="12323"/>
                </a:lnTo>
              </a:path>
            </a:pathLst>
          </a:custGeom>
          <a:noFill/>
          <a:ln w="19050" cap="flat" cmpd="sng">
            <a:solidFill>
              <a:srgbClr val="2B2B2B"/>
            </a:solidFill>
            <a:prstDash val="solid"/>
            <a:round/>
            <a:headEnd type="oval" w="med" len="med"/>
            <a:tailEnd type="none" w="med" len="med"/>
          </a:ln>
        </p:spPr>
      </p:sp>
      <p:sp>
        <p:nvSpPr>
          <p:cNvPr id="1823" name="Google Shape;1823;p223"/>
          <p:cNvSpPr/>
          <p:nvPr/>
        </p:nvSpPr>
        <p:spPr>
          <a:xfrm>
            <a:off x="5319590" y="3036059"/>
            <a:ext cx="1623325" cy="219675"/>
          </a:xfrm>
          <a:custGeom>
            <a:avLst/>
            <a:gdLst/>
            <a:ahLst/>
            <a:cxnLst/>
            <a:rect l="l" t="t" r="r" b="b"/>
            <a:pathLst>
              <a:path w="64933" h="8787" extrusionOk="0">
                <a:moveTo>
                  <a:pt x="64933" y="8675"/>
                </a:moveTo>
                <a:lnTo>
                  <a:pt x="41111" y="8787"/>
                </a:lnTo>
                <a:lnTo>
                  <a:pt x="29977" y="0"/>
                </a:lnTo>
                <a:lnTo>
                  <a:pt x="0" y="0"/>
                </a:lnTo>
              </a:path>
            </a:pathLst>
          </a:custGeom>
          <a:noFill/>
          <a:ln w="19050" cap="flat" cmpd="sng">
            <a:solidFill>
              <a:srgbClr val="2B2B2B"/>
            </a:solidFill>
            <a:prstDash val="solid"/>
            <a:round/>
            <a:headEnd type="oval" w="med" len="med"/>
            <a:tailEnd type="none" w="med" len="med"/>
          </a:ln>
        </p:spPr>
      </p:sp>
      <p:sp>
        <p:nvSpPr>
          <p:cNvPr id="1824" name="Google Shape;1824;p223"/>
          <p:cNvSpPr/>
          <p:nvPr/>
        </p:nvSpPr>
        <p:spPr>
          <a:xfrm>
            <a:off x="5044115" y="3563684"/>
            <a:ext cx="1426375" cy="461775"/>
          </a:xfrm>
          <a:custGeom>
            <a:avLst/>
            <a:gdLst/>
            <a:ahLst/>
            <a:cxnLst/>
            <a:rect l="l" t="t" r="r" b="b"/>
            <a:pathLst>
              <a:path w="57055" h="18471" extrusionOk="0">
                <a:moveTo>
                  <a:pt x="57055" y="18471"/>
                </a:moveTo>
                <a:lnTo>
                  <a:pt x="36005" y="0"/>
                </a:lnTo>
                <a:lnTo>
                  <a:pt x="0" y="0"/>
                </a:lnTo>
              </a:path>
            </a:pathLst>
          </a:custGeom>
          <a:noFill/>
          <a:ln w="19050" cap="flat" cmpd="sng">
            <a:solidFill>
              <a:srgbClr val="2B2B2B"/>
            </a:solidFill>
            <a:prstDash val="solid"/>
            <a:round/>
            <a:headEnd type="oval" w="med" len="med"/>
            <a:tailEnd type="none" w="med" len="med"/>
          </a:ln>
        </p:spPr>
      </p:sp>
      <p:grpSp>
        <p:nvGrpSpPr>
          <p:cNvPr id="1825" name="Google Shape;1825;p223"/>
          <p:cNvGrpSpPr/>
          <p:nvPr/>
        </p:nvGrpSpPr>
        <p:grpSpPr>
          <a:xfrm>
            <a:off x="389815" y="1227784"/>
            <a:ext cx="2128650" cy="729750"/>
            <a:chOff x="457050" y="1193775"/>
            <a:chExt cx="2128650" cy="729750"/>
          </a:xfrm>
        </p:grpSpPr>
        <p:sp>
          <p:nvSpPr>
            <p:cNvPr id="1826" name="Google Shape;1826;p223"/>
            <p:cNvSpPr txBox="1"/>
            <p:nvPr/>
          </p:nvSpPr>
          <p:spPr>
            <a:xfrm>
              <a:off x="457200" y="1193775"/>
              <a:ext cx="21285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600" b="1">
                  <a:latin typeface="Lato"/>
                  <a:ea typeface="Lato"/>
                  <a:cs typeface="Lato"/>
                  <a:sym typeface="Lato"/>
                </a:rPr>
                <a:t>S3 Batch Operations</a:t>
              </a:r>
              <a:endParaRPr sz="1600" b="1">
                <a:solidFill>
                  <a:srgbClr val="000000"/>
                </a:solidFill>
                <a:latin typeface="Lato"/>
                <a:ea typeface="Lato"/>
                <a:cs typeface="Lato"/>
                <a:sym typeface="Lato"/>
              </a:endParaRPr>
            </a:p>
          </p:txBody>
        </p:sp>
        <p:sp>
          <p:nvSpPr>
            <p:cNvPr id="1827" name="Google Shape;1827;p223"/>
            <p:cNvSpPr txBox="1"/>
            <p:nvPr/>
          </p:nvSpPr>
          <p:spPr>
            <a:xfrm>
              <a:off x="457050" y="1424025"/>
              <a:ext cx="2128500" cy="49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Easily manage objects at scale with few clicks.</a:t>
              </a:r>
              <a:endParaRPr sz="1000">
                <a:latin typeface="Lato"/>
                <a:ea typeface="Lato"/>
                <a:cs typeface="Lato"/>
                <a:sym typeface="Lato"/>
              </a:endParaRPr>
            </a:p>
          </p:txBody>
        </p:sp>
      </p:grpSp>
      <p:grpSp>
        <p:nvGrpSpPr>
          <p:cNvPr id="1828" name="Google Shape;1828;p223"/>
          <p:cNvGrpSpPr/>
          <p:nvPr/>
        </p:nvGrpSpPr>
        <p:grpSpPr>
          <a:xfrm>
            <a:off x="406419" y="2051259"/>
            <a:ext cx="1669548" cy="729750"/>
            <a:chOff x="1297875" y="1129475"/>
            <a:chExt cx="1322100" cy="729750"/>
          </a:xfrm>
        </p:grpSpPr>
        <p:sp>
          <p:nvSpPr>
            <p:cNvPr id="1829" name="Google Shape;1829;p223"/>
            <p:cNvSpPr txBox="1"/>
            <p:nvPr/>
          </p:nvSpPr>
          <p:spPr>
            <a:xfrm>
              <a:off x="1297875" y="1129475"/>
              <a:ext cx="13221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600" b="1">
                  <a:latin typeface="Lato"/>
                  <a:ea typeface="Lato"/>
                  <a:cs typeface="Lato"/>
                  <a:sym typeface="Lato"/>
                </a:rPr>
                <a:t>S3 Versioning</a:t>
              </a:r>
              <a:endParaRPr sz="1600" b="1">
                <a:solidFill>
                  <a:srgbClr val="000000"/>
                </a:solidFill>
                <a:latin typeface="Lato"/>
                <a:ea typeface="Lato"/>
                <a:cs typeface="Lato"/>
                <a:sym typeface="Lato"/>
              </a:endParaRPr>
            </a:p>
          </p:txBody>
        </p:sp>
        <p:sp>
          <p:nvSpPr>
            <p:cNvPr id="1830" name="Google Shape;1830;p223"/>
            <p:cNvSpPr txBox="1"/>
            <p:nvPr/>
          </p:nvSpPr>
          <p:spPr>
            <a:xfrm>
              <a:off x="1297875" y="1359725"/>
              <a:ext cx="1322100" cy="49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Built to preserve, retrieve, or restore each version of a file. </a:t>
              </a:r>
              <a:endParaRPr sz="1000">
                <a:latin typeface="Lato"/>
                <a:ea typeface="Lato"/>
                <a:cs typeface="Lato"/>
                <a:sym typeface="Lato"/>
              </a:endParaRPr>
            </a:p>
          </p:txBody>
        </p:sp>
      </p:grpSp>
      <p:grpSp>
        <p:nvGrpSpPr>
          <p:cNvPr id="1831" name="Google Shape;1831;p223"/>
          <p:cNvGrpSpPr/>
          <p:nvPr/>
        </p:nvGrpSpPr>
        <p:grpSpPr>
          <a:xfrm>
            <a:off x="389115" y="3109481"/>
            <a:ext cx="1812209" cy="937634"/>
            <a:chOff x="1284872" y="1129466"/>
            <a:chExt cx="1322105" cy="729619"/>
          </a:xfrm>
        </p:grpSpPr>
        <p:sp>
          <p:nvSpPr>
            <p:cNvPr id="1832" name="Google Shape;1832;p223"/>
            <p:cNvSpPr txBox="1"/>
            <p:nvPr/>
          </p:nvSpPr>
          <p:spPr>
            <a:xfrm>
              <a:off x="1284872" y="1129466"/>
              <a:ext cx="1322100" cy="44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600" b="1">
                  <a:latin typeface="Lato"/>
                  <a:ea typeface="Lato"/>
                  <a:cs typeface="Lato"/>
                  <a:sym typeface="Lato"/>
                </a:rPr>
                <a:t>Multi-Factor Authentication</a:t>
              </a:r>
              <a:endParaRPr sz="1600" b="1">
                <a:solidFill>
                  <a:srgbClr val="000000"/>
                </a:solidFill>
                <a:latin typeface="Lato"/>
                <a:ea typeface="Lato"/>
                <a:cs typeface="Lato"/>
                <a:sym typeface="Lato"/>
              </a:endParaRPr>
            </a:p>
          </p:txBody>
        </p:sp>
        <p:sp>
          <p:nvSpPr>
            <p:cNvPr id="1833" name="Google Shape;1833;p223"/>
            <p:cNvSpPr txBox="1"/>
            <p:nvPr/>
          </p:nvSpPr>
          <p:spPr>
            <a:xfrm>
              <a:off x="1284877" y="1510485"/>
              <a:ext cx="1322100" cy="34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Enforce two forms of authentication to prevent accidental deletions.</a:t>
              </a:r>
              <a:endParaRPr sz="1000">
                <a:latin typeface="Lato"/>
                <a:ea typeface="Lato"/>
                <a:cs typeface="Lato"/>
                <a:sym typeface="Lato"/>
              </a:endParaRPr>
            </a:p>
          </p:txBody>
        </p:sp>
      </p:grpSp>
      <p:grpSp>
        <p:nvGrpSpPr>
          <p:cNvPr id="1834" name="Google Shape;1834;p223"/>
          <p:cNvGrpSpPr/>
          <p:nvPr/>
        </p:nvGrpSpPr>
        <p:grpSpPr>
          <a:xfrm>
            <a:off x="1829714" y="4134309"/>
            <a:ext cx="2323857" cy="729750"/>
            <a:chOff x="1284867" y="1129475"/>
            <a:chExt cx="1443300" cy="729750"/>
          </a:xfrm>
        </p:grpSpPr>
        <p:sp>
          <p:nvSpPr>
            <p:cNvPr id="1835" name="Google Shape;1835;p223"/>
            <p:cNvSpPr txBox="1"/>
            <p:nvPr/>
          </p:nvSpPr>
          <p:spPr>
            <a:xfrm>
              <a:off x="1284867" y="1129475"/>
              <a:ext cx="14433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600" b="1">
                  <a:latin typeface="Lato"/>
                  <a:ea typeface="Lato"/>
                  <a:cs typeface="Lato"/>
                  <a:sym typeface="Lato"/>
                </a:rPr>
                <a:t>S3 Strong Consistency</a:t>
              </a:r>
              <a:endParaRPr sz="1600" b="1">
                <a:solidFill>
                  <a:srgbClr val="000000"/>
                </a:solidFill>
                <a:latin typeface="Lato"/>
                <a:ea typeface="Lato"/>
                <a:cs typeface="Lato"/>
                <a:sym typeface="Lato"/>
              </a:endParaRPr>
            </a:p>
          </p:txBody>
        </p:sp>
        <p:sp>
          <p:nvSpPr>
            <p:cNvPr id="1836" name="Google Shape;1836;p223"/>
            <p:cNvSpPr txBox="1"/>
            <p:nvPr/>
          </p:nvSpPr>
          <p:spPr>
            <a:xfrm>
              <a:off x="1284875" y="1359725"/>
              <a:ext cx="1322100" cy="49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Enjoy strong read-after-write consistency without additional cost. </a:t>
              </a:r>
              <a:endParaRPr sz="1000">
                <a:latin typeface="Lato"/>
                <a:ea typeface="Lato"/>
                <a:cs typeface="Lato"/>
                <a:sym typeface="Lato"/>
              </a:endParaRPr>
            </a:p>
          </p:txBody>
        </p:sp>
      </p:grpSp>
      <p:grpSp>
        <p:nvGrpSpPr>
          <p:cNvPr id="1837" name="Google Shape;1837;p223"/>
          <p:cNvGrpSpPr/>
          <p:nvPr/>
        </p:nvGrpSpPr>
        <p:grpSpPr>
          <a:xfrm flipH="1">
            <a:off x="6574873" y="2060634"/>
            <a:ext cx="2349622" cy="814193"/>
            <a:chOff x="1297875" y="1129465"/>
            <a:chExt cx="1511400" cy="729760"/>
          </a:xfrm>
        </p:grpSpPr>
        <p:sp>
          <p:nvSpPr>
            <p:cNvPr id="1838" name="Google Shape;1838;p223"/>
            <p:cNvSpPr txBox="1"/>
            <p:nvPr/>
          </p:nvSpPr>
          <p:spPr>
            <a:xfrm>
              <a:off x="1297879" y="1129465"/>
              <a:ext cx="14064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600" b="1">
                  <a:latin typeface="Lato"/>
                  <a:ea typeface="Lato"/>
                  <a:cs typeface="Lato"/>
                  <a:sym typeface="Lato"/>
                </a:rPr>
                <a:t>S3 Event Notification</a:t>
              </a:r>
              <a:endParaRPr sz="1600" b="1">
                <a:solidFill>
                  <a:srgbClr val="000000"/>
                </a:solidFill>
                <a:latin typeface="Lato"/>
                <a:ea typeface="Lato"/>
                <a:cs typeface="Lato"/>
                <a:sym typeface="Lato"/>
              </a:endParaRPr>
            </a:p>
          </p:txBody>
        </p:sp>
        <p:sp>
          <p:nvSpPr>
            <p:cNvPr id="1839" name="Google Shape;1839;p223"/>
            <p:cNvSpPr txBox="1"/>
            <p:nvPr/>
          </p:nvSpPr>
          <p:spPr>
            <a:xfrm>
              <a:off x="1297875" y="1359725"/>
              <a:ext cx="1511400" cy="499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Lato"/>
                  <a:ea typeface="Lato"/>
                  <a:cs typeface="Lato"/>
                  <a:sym typeface="Lato"/>
                </a:rPr>
                <a:t>Trigger workflows &amp; alerts when a specific change is made.</a:t>
              </a:r>
              <a:endParaRPr sz="1000">
                <a:latin typeface="Lato"/>
                <a:ea typeface="Lato"/>
                <a:cs typeface="Lato"/>
                <a:sym typeface="Lato"/>
              </a:endParaRPr>
            </a:p>
          </p:txBody>
        </p:sp>
      </p:grpSp>
      <p:grpSp>
        <p:nvGrpSpPr>
          <p:cNvPr id="1840" name="Google Shape;1840;p223"/>
          <p:cNvGrpSpPr/>
          <p:nvPr/>
        </p:nvGrpSpPr>
        <p:grpSpPr>
          <a:xfrm flipH="1">
            <a:off x="6943045" y="2874734"/>
            <a:ext cx="1895759" cy="729750"/>
            <a:chOff x="1284875" y="1129475"/>
            <a:chExt cx="1322100" cy="729750"/>
          </a:xfrm>
        </p:grpSpPr>
        <p:sp>
          <p:nvSpPr>
            <p:cNvPr id="1841" name="Google Shape;1841;p223"/>
            <p:cNvSpPr txBox="1"/>
            <p:nvPr/>
          </p:nvSpPr>
          <p:spPr>
            <a:xfrm>
              <a:off x="1284875" y="1129475"/>
              <a:ext cx="13221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600" b="1">
                  <a:latin typeface="Lato"/>
                  <a:ea typeface="Lato"/>
                  <a:cs typeface="Lato"/>
                  <a:sym typeface="Lato"/>
                </a:rPr>
                <a:t>S3 Select</a:t>
              </a:r>
              <a:endParaRPr sz="1600" b="1">
                <a:solidFill>
                  <a:srgbClr val="000000"/>
                </a:solidFill>
                <a:latin typeface="Lato"/>
                <a:ea typeface="Lato"/>
                <a:cs typeface="Lato"/>
                <a:sym typeface="Lato"/>
              </a:endParaRPr>
            </a:p>
          </p:txBody>
        </p:sp>
        <p:sp>
          <p:nvSpPr>
            <p:cNvPr id="1842" name="Google Shape;1842;p223"/>
            <p:cNvSpPr txBox="1"/>
            <p:nvPr/>
          </p:nvSpPr>
          <p:spPr>
            <a:xfrm>
              <a:off x="1284875" y="1359725"/>
              <a:ext cx="1322100" cy="499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Lato"/>
                  <a:ea typeface="Lato"/>
                  <a:cs typeface="Lato"/>
                  <a:sym typeface="Lato"/>
                </a:rPr>
                <a:t>Upto 4x increase in query performance &amp; 80% reduction in query processing cost.</a:t>
              </a:r>
              <a:endParaRPr sz="1000">
                <a:latin typeface="Lato"/>
                <a:ea typeface="Lato"/>
                <a:cs typeface="Lato"/>
                <a:sym typeface="Lato"/>
              </a:endParaRPr>
            </a:p>
          </p:txBody>
        </p:sp>
      </p:grpSp>
      <p:grpSp>
        <p:nvGrpSpPr>
          <p:cNvPr id="1843" name="Google Shape;1843;p223"/>
          <p:cNvGrpSpPr/>
          <p:nvPr/>
        </p:nvGrpSpPr>
        <p:grpSpPr>
          <a:xfrm flipH="1">
            <a:off x="6574920" y="1246434"/>
            <a:ext cx="2263832" cy="729750"/>
            <a:chOff x="1263450" y="1193775"/>
            <a:chExt cx="1322100" cy="729750"/>
          </a:xfrm>
        </p:grpSpPr>
        <p:sp>
          <p:nvSpPr>
            <p:cNvPr id="1844" name="Google Shape;1844;p223"/>
            <p:cNvSpPr txBox="1"/>
            <p:nvPr/>
          </p:nvSpPr>
          <p:spPr>
            <a:xfrm>
              <a:off x="1263450" y="1193775"/>
              <a:ext cx="13221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600" b="1">
                  <a:latin typeface="Lato"/>
                  <a:ea typeface="Lato"/>
                  <a:cs typeface="Lato"/>
                  <a:sym typeface="Lato"/>
                </a:rPr>
                <a:t>S3 Replication</a:t>
              </a:r>
              <a:endParaRPr sz="1600" b="1">
                <a:solidFill>
                  <a:srgbClr val="000000"/>
                </a:solidFill>
                <a:latin typeface="Lato"/>
                <a:ea typeface="Lato"/>
                <a:cs typeface="Lato"/>
                <a:sym typeface="Lato"/>
              </a:endParaRPr>
            </a:p>
          </p:txBody>
        </p:sp>
        <p:sp>
          <p:nvSpPr>
            <p:cNvPr id="1845" name="Google Shape;1845;p223"/>
            <p:cNvSpPr txBox="1"/>
            <p:nvPr/>
          </p:nvSpPr>
          <p:spPr>
            <a:xfrm>
              <a:off x="1263450" y="1424025"/>
              <a:ext cx="1322100" cy="499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Lato"/>
                  <a:ea typeface="Lato"/>
                  <a:cs typeface="Lato"/>
                  <a:sym typeface="Lato"/>
                </a:rPr>
                <a:t>Replicate objects for reduced latency, disaster recovery, etc. </a:t>
              </a:r>
              <a:endParaRPr sz="1000">
                <a:latin typeface="Lato"/>
                <a:ea typeface="Lato"/>
                <a:cs typeface="Lato"/>
                <a:sym typeface="Lato"/>
              </a:endParaRPr>
            </a:p>
          </p:txBody>
        </p:sp>
      </p:grpSp>
      <p:grpSp>
        <p:nvGrpSpPr>
          <p:cNvPr id="1846" name="Google Shape;1846;p223"/>
          <p:cNvGrpSpPr/>
          <p:nvPr/>
        </p:nvGrpSpPr>
        <p:grpSpPr>
          <a:xfrm flipH="1">
            <a:off x="6431874" y="3917808"/>
            <a:ext cx="2406891" cy="760845"/>
            <a:chOff x="1284871" y="889748"/>
            <a:chExt cx="1322104" cy="969477"/>
          </a:xfrm>
        </p:grpSpPr>
        <p:sp>
          <p:nvSpPr>
            <p:cNvPr id="1847" name="Google Shape;1847;p223"/>
            <p:cNvSpPr txBox="1"/>
            <p:nvPr/>
          </p:nvSpPr>
          <p:spPr>
            <a:xfrm>
              <a:off x="1284871" y="889748"/>
              <a:ext cx="1322100" cy="58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600" b="1">
                  <a:latin typeface="Lato"/>
                  <a:ea typeface="Lato"/>
                  <a:cs typeface="Lato"/>
                  <a:sym typeface="Lato"/>
                </a:rPr>
                <a:t>S3 Transfer Acceleration</a:t>
              </a:r>
              <a:endParaRPr sz="1600" b="1">
                <a:solidFill>
                  <a:srgbClr val="000000"/>
                </a:solidFill>
                <a:latin typeface="Lato"/>
                <a:ea typeface="Lato"/>
                <a:cs typeface="Lato"/>
                <a:sym typeface="Lato"/>
              </a:endParaRPr>
            </a:p>
          </p:txBody>
        </p:sp>
        <p:sp>
          <p:nvSpPr>
            <p:cNvPr id="1848" name="Google Shape;1848;p223"/>
            <p:cNvSpPr txBox="1"/>
            <p:nvPr/>
          </p:nvSpPr>
          <p:spPr>
            <a:xfrm>
              <a:off x="1284875" y="1359725"/>
              <a:ext cx="1322100" cy="499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Lato"/>
                  <a:ea typeface="Lato"/>
                  <a:cs typeface="Lato"/>
                  <a:sym typeface="Lato"/>
                </a:rPr>
                <a:t>Transfer files with increased speed over long distance.</a:t>
              </a:r>
              <a:endParaRPr sz="1000">
                <a:latin typeface="Lato"/>
                <a:ea typeface="Lato"/>
                <a:cs typeface="Lato"/>
                <a:sym typeface="Lato"/>
              </a:endParaRPr>
            </a:p>
          </p:txBody>
        </p:sp>
      </p:grpSp>
      <p:grpSp>
        <p:nvGrpSpPr>
          <p:cNvPr id="1849" name="Google Shape;1849;p223"/>
          <p:cNvGrpSpPr/>
          <p:nvPr/>
        </p:nvGrpSpPr>
        <p:grpSpPr>
          <a:xfrm>
            <a:off x="3716678" y="2079383"/>
            <a:ext cx="1576162" cy="1450464"/>
            <a:chOff x="3783913" y="1891124"/>
            <a:chExt cx="1576162" cy="1450464"/>
          </a:xfrm>
        </p:grpSpPr>
        <p:sp>
          <p:nvSpPr>
            <p:cNvPr id="1850" name="Google Shape;1850;p223"/>
            <p:cNvSpPr/>
            <p:nvPr/>
          </p:nvSpPr>
          <p:spPr>
            <a:xfrm>
              <a:off x="3783913" y="1891124"/>
              <a:ext cx="1576162" cy="1450464"/>
            </a:xfrm>
            <a:custGeom>
              <a:avLst/>
              <a:gdLst/>
              <a:ahLst/>
              <a:cxnLst/>
              <a:rect l="l" t="t" r="r" b="b"/>
              <a:pathLst>
                <a:path w="10673" h="9822" extrusionOk="0">
                  <a:moveTo>
                    <a:pt x="5333" y="0"/>
                  </a:moveTo>
                  <a:cubicBezTo>
                    <a:pt x="5333" y="0"/>
                    <a:pt x="3593" y="1678"/>
                    <a:pt x="901" y="1706"/>
                  </a:cubicBezTo>
                  <a:cubicBezTo>
                    <a:pt x="901" y="1706"/>
                    <a:pt x="0" y="7225"/>
                    <a:pt x="5333" y="9821"/>
                  </a:cubicBezTo>
                  <a:cubicBezTo>
                    <a:pt x="10672" y="7225"/>
                    <a:pt x="9771" y="1706"/>
                    <a:pt x="9771" y="1706"/>
                  </a:cubicBezTo>
                  <a:cubicBezTo>
                    <a:pt x="7074" y="1678"/>
                    <a:pt x="5333" y="0"/>
                    <a:pt x="5333"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23"/>
            <p:cNvSpPr/>
            <p:nvPr/>
          </p:nvSpPr>
          <p:spPr>
            <a:xfrm>
              <a:off x="4048404" y="2059918"/>
              <a:ext cx="1048806" cy="1113617"/>
            </a:xfrm>
            <a:custGeom>
              <a:avLst/>
              <a:gdLst/>
              <a:ahLst/>
              <a:cxnLst/>
              <a:rect l="l" t="t" r="r" b="b"/>
              <a:pathLst>
                <a:path w="7102" h="7541" extrusionOk="0">
                  <a:moveTo>
                    <a:pt x="3542" y="0"/>
                  </a:moveTo>
                  <a:cubicBezTo>
                    <a:pt x="2838" y="490"/>
                    <a:pt x="1611" y="1177"/>
                    <a:pt x="0" y="1380"/>
                  </a:cubicBezTo>
                  <a:cubicBezTo>
                    <a:pt x="0" y="1876"/>
                    <a:pt x="45" y="2574"/>
                    <a:pt x="242" y="3340"/>
                  </a:cubicBezTo>
                  <a:cubicBezTo>
                    <a:pt x="721" y="5176"/>
                    <a:pt x="1825" y="6589"/>
                    <a:pt x="3542" y="7541"/>
                  </a:cubicBezTo>
                  <a:cubicBezTo>
                    <a:pt x="6730" y="5761"/>
                    <a:pt x="7101" y="2765"/>
                    <a:pt x="7090" y="1386"/>
                  </a:cubicBezTo>
                  <a:cubicBezTo>
                    <a:pt x="5480" y="1177"/>
                    <a:pt x="4246" y="490"/>
                    <a:pt x="35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23"/>
            <p:cNvSpPr/>
            <p:nvPr/>
          </p:nvSpPr>
          <p:spPr>
            <a:xfrm>
              <a:off x="4509895" y="2591550"/>
              <a:ext cx="119914" cy="182083"/>
            </a:xfrm>
            <a:custGeom>
              <a:avLst/>
              <a:gdLst/>
              <a:ahLst/>
              <a:cxnLst/>
              <a:rect l="l" t="t" r="r" b="b"/>
              <a:pathLst>
                <a:path w="812" h="1233" extrusionOk="0">
                  <a:moveTo>
                    <a:pt x="423" y="0"/>
                  </a:moveTo>
                  <a:cubicBezTo>
                    <a:pt x="394" y="0"/>
                    <a:pt x="364" y="3"/>
                    <a:pt x="333" y="10"/>
                  </a:cubicBezTo>
                  <a:cubicBezTo>
                    <a:pt x="186" y="38"/>
                    <a:pt x="63" y="162"/>
                    <a:pt x="34" y="309"/>
                  </a:cubicBezTo>
                  <a:cubicBezTo>
                    <a:pt x="1" y="489"/>
                    <a:pt x="79" y="646"/>
                    <a:pt x="215" y="731"/>
                  </a:cubicBezTo>
                  <a:lnTo>
                    <a:pt x="215" y="1029"/>
                  </a:lnTo>
                  <a:cubicBezTo>
                    <a:pt x="215" y="1142"/>
                    <a:pt x="310" y="1232"/>
                    <a:pt x="417" y="1232"/>
                  </a:cubicBezTo>
                  <a:cubicBezTo>
                    <a:pt x="530" y="1232"/>
                    <a:pt x="626" y="1142"/>
                    <a:pt x="626" y="1029"/>
                  </a:cubicBezTo>
                  <a:lnTo>
                    <a:pt x="626" y="731"/>
                  </a:lnTo>
                  <a:cubicBezTo>
                    <a:pt x="738" y="663"/>
                    <a:pt x="812" y="534"/>
                    <a:pt x="812" y="393"/>
                  </a:cubicBezTo>
                  <a:cubicBezTo>
                    <a:pt x="812" y="175"/>
                    <a:pt x="641" y="0"/>
                    <a:pt x="423"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lide Number Placeholder 3">
            <a:extLst>
              <a:ext uri="{FF2B5EF4-FFF2-40B4-BE49-F238E27FC236}">
                <a16:creationId xmlns:a16="http://schemas.microsoft.com/office/drawing/2014/main" id="{38E085AF-A53D-03E1-F229-A06E2522F126}"/>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tx1"/>
                </a:solidFill>
              </a:rPr>
              <a:pPr/>
              <a:t>33</a:t>
            </a:fld>
            <a:endParaRPr lang="en"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BD47-2374-443F-91B4-CE5B25AE41DF}"/>
              </a:ext>
            </a:extLst>
          </p:cNvPr>
          <p:cNvSpPr>
            <a:spLocks noGrp="1"/>
          </p:cNvSpPr>
          <p:nvPr>
            <p:ph type="title"/>
          </p:nvPr>
        </p:nvSpPr>
        <p:spPr/>
        <p:txBody>
          <a:bodyPr/>
          <a:lstStyle/>
          <a:p>
            <a:r>
              <a:rPr lang="en-US" dirty="0"/>
              <a:t>Serverless vs. Managed Services</a:t>
            </a:r>
          </a:p>
        </p:txBody>
      </p:sp>
      <p:sp>
        <p:nvSpPr>
          <p:cNvPr id="4" name="Slide Number Placeholder 3">
            <a:extLst>
              <a:ext uri="{FF2B5EF4-FFF2-40B4-BE49-F238E27FC236}">
                <a16:creationId xmlns:a16="http://schemas.microsoft.com/office/drawing/2014/main" id="{ADDAA15E-85D8-46CB-A06C-7986EE40FA1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508644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228"/>
          <p:cNvSpPr txBox="1">
            <a:spLocks noGrp="1"/>
          </p:cNvSpPr>
          <p:nvPr>
            <p:ph type="title"/>
          </p:nvPr>
        </p:nvSpPr>
        <p:spPr>
          <a:prstGeom prst="rect">
            <a:avLst/>
          </a:prstGeom>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b="1"/>
              <a:t>What is Serverless?</a:t>
            </a:r>
            <a:endParaRPr b="1"/>
          </a:p>
        </p:txBody>
      </p:sp>
      <p:sp>
        <p:nvSpPr>
          <p:cNvPr id="1921" name="Google Shape;1921;p228"/>
          <p:cNvSpPr txBox="1">
            <a:spLocks noGrp="1"/>
          </p:cNvSpPr>
          <p:nvPr>
            <p:ph type="subTitle" idx="1"/>
          </p:nvPr>
        </p:nvSpPr>
        <p:spPr>
          <a:xfrm>
            <a:off x="613700" y="1324210"/>
            <a:ext cx="7625100" cy="3173100"/>
          </a:xfrm>
          <a:prstGeom prst="rect">
            <a:avLst/>
          </a:prstGeom>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en" sz="1200" dirty="0">
                <a:solidFill>
                  <a:srgbClr val="333333"/>
                </a:solidFill>
                <a:latin typeface="Lato"/>
                <a:ea typeface="Lato"/>
                <a:cs typeface="Lato"/>
                <a:sym typeface="Lato"/>
              </a:rPr>
              <a:t>Serverless lets you run code without managing servers, with automatic scaling, built-in high availability, and a pay-for-use billing model.</a:t>
            </a:r>
            <a:endParaRPr sz="1200" dirty="0">
              <a:solidFill>
                <a:srgbClr val="333333"/>
              </a:solidFill>
              <a:latin typeface="Lato"/>
              <a:ea typeface="Lato"/>
              <a:cs typeface="Lato"/>
              <a:sym typeface="Lato"/>
            </a:endParaRPr>
          </a:p>
          <a:p>
            <a:pPr marL="457200" lvl="0" indent="-304800" algn="just" rtl="0">
              <a:lnSpc>
                <a:spcPct val="115000"/>
              </a:lnSpc>
              <a:spcBef>
                <a:spcPts val="1000"/>
              </a:spcBef>
              <a:spcAft>
                <a:spcPts val="0"/>
              </a:spcAft>
              <a:buClr>
                <a:srgbClr val="333333"/>
              </a:buClr>
              <a:buSzPts val="1200"/>
              <a:buFont typeface="Lato"/>
              <a:buChar char="●"/>
            </a:pPr>
            <a:r>
              <a:rPr lang="en" sz="1200" dirty="0">
                <a:solidFill>
                  <a:srgbClr val="333333"/>
                </a:solidFill>
                <a:latin typeface="Lato"/>
                <a:ea typeface="Lato"/>
                <a:cs typeface="Lato"/>
                <a:sym typeface="Lato"/>
              </a:rPr>
              <a:t>Eliminates infrastructure management tasks such as server or cluster provisioning, patching, operating system maintenance, and capacity provisioning.</a:t>
            </a:r>
            <a:endParaRPr sz="1200" dirty="0">
              <a:solidFill>
                <a:srgbClr val="333333"/>
              </a:solidFill>
              <a:latin typeface="Lato"/>
              <a:ea typeface="Lato"/>
              <a:cs typeface="Lato"/>
              <a:sym typeface="Lato"/>
            </a:endParaRPr>
          </a:p>
          <a:p>
            <a:pPr marL="457200" lvl="0" indent="-304800" algn="just" rtl="0">
              <a:lnSpc>
                <a:spcPct val="115000"/>
              </a:lnSpc>
              <a:spcBef>
                <a:spcPts val="1000"/>
              </a:spcBef>
              <a:spcAft>
                <a:spcPts val="0"/>
              </a:spcAft>
              <a:buClr>
                <a:srgbClr val="333333"/>
              </a:buClr>
              <a:buSzPts val="1200"/>
              <a:buFont typeface="Lato"/>
              <a:buChar char="●"/>
            </a:pPr>
            <a:r>
              <a:rPr lang="en" sz="1200" dirty="0">
                <a:solidFill>
                  <a:srgbClr val="333333"/>
                </a:solidFill>
                <a:latin typeface="Lato"/>
                <a:ea typeface="Lato"/>
                <a:cs typeface="Lato"/>
                <a:sym typeface="Lato"/>
              </a:rPr>
              <a:t>Loosely coupled event-driven applications powered using technology-agnostic APIs or messaging. </a:t>
            </a:r>
            <a:endParaRPr sz="1200" dirty="0">
              <a:solidFill>
                <a:srgbClr val="333333"/>
              </a:solidFill>
              <a:latin typeface="Lato"/>
              <a:ea typeface="Lato"/>
              <a:cs typeface="Lato"/>
              <a:sym typeface="Lato"/>
            </a:endParaRPr>
          </a:p>
          <a:p>
            <a:pPr marL="457200" lvl="0" indent="-304800" algn="just" rtl="0">
              <a:lnSpc>
                <a:spcPct val="115000"/>
              </a:lnSpc>
              <a:spcBef>
                <a:spcPts val="1000"/>
              </a:spcBef>
              <a:spcAft>
                <a:spcPts val="0"/>
              </a:spcAft>
              <a:buClr>
                <a:srgbClr val="333333"/>
              </a:buClr>
              <a:buSzPts val="1200"/>
              <a:buFont typeface="Lato"/>
              <a:buChar char="●"/>
            </a:pPr>
            <a:r>
              <a:rPr lang="en" sz="1200" dirty="0">
                <a:solidFill>
                  <a:srgbClr val="333333"/>
                </a:solidFill>
                <a:latin typeface="Lato"/>
                <a:ea typeface="Lato"/>
                <a:cs typeface="Lato"/>
                <a:sym typeface="Lato"/>
              </a:rPr>
              <a:t>AWS Lambda is a serverless compute service that is well suited for event-driven architectures. </a:t>
            </a:r>
            <a:endParaRPr sz="1200" dirty="0">
              <a:solidFill>
                <a:srgbClr val="333333"/>
              </a:solidFill>
              <a:latin typeface="Lato"/>
              <a:ea typeface="Lato"/>
              <a:cs typeface="Lato"/>
              <a:sym typeface="Lato"/>
            </a:endParaRPr>
          </a:p>
          <a:p>
            <a:pPr marL="0" lvl="0" indent="0" algn="just" rtl="0">
              <a:lnSpc>
                <a:spcPct val="115000"/>
              </a:lnSpc>
              <a:spcBef>
                <a:spcPts val="1000"/>
              </a:spcBef>
              <a:spcAft>
                <a:spcPts val="1000"/>
              </a:spcAft>
              <a:buNone/>
            </a:pPr>
            <a:endParaRPr sz="1200" dirty="0">
              <a:solidFill>
                <a:srgbClr val="333333"/>
              </a:solidFill>
              <a:latin typeface="Lato"/>
              <a:ea typeface="Lato"/>
              <a:cs typeface="Lato"/>
              <a:sym typeface="Lato"/>
            </a:endParaRPr>
          </a:p>
        </p:txBody>
      </p:sp>
      <p:sp>
        <p:nvSpPr>
          <p:cNvPr id="2" name="Slide Number Placeholder 3">
            <a:extLst>
              <a:ext uri="{FF2B5EF4-FFF2-40B4-BE49-F238E27FC236}">
                <a16:creationId xmlns:a16="http://schemas.microsoft.com/office/drawing/2014/main" id="{E14FDB9B-971F-9652-8C00-B4EA2E5D2C0A}"/>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tx1"/>
                </a:solidFill>
              </a:rPr>
              <a:pPr/>
              <a:t>35</a:t>
            </a:fld>
            <a:endParaRPr lang="en" dirty="0">
              <a:solidFill>
                <a:schemeClr val="tx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229"/>
          <p:cNvSpPr txBox="1">
            <a:spLocks noGrp="1"/>
          </p:cNvSpPr>
          <p:nvPr>
            <p:ph type="title"/>
          </p:nvPr>
        </p:nvSpPr>
        <p:spPr>
          <a:prstGeom prst="rect">
            <a:avLst/>
          </a:prstGeom>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b="1"/>
              <a:t>Serverless services on AWS</a:t>
            </a:r>
            <a:endParaRPr/>
          </a:p>
        </p:txBody>
      </p:sp>
      <p:sp>
        <p:nvSpPr>
          <p:cNvPr id="1928" name="Google Shape;1928;p229"/>
          <p:cNvSpPr txBox="1"/>
          <p:nvPr/>
        </p:nvSpPr>
        <p:spPr>
          <a:xfrm>
            <a:off x="5440000" y="193200"/>
            <a:ext cx="3403200" cy="4745628"/>
          </a:xfrm>
          <a:prstGeom prst="rect">
            <a:avLst/>
          </a:prstGeom>
          <a:solidFill>
            <a:schemeClr val="accent1">
              <a:lumMod val="75000"/>
            </a:schemeClr>
          </a:solidFill>
          <a:ln>
            <a:noFill/>
          </a:ln>
        </p:spPr>
        <p:txBody>
          <a:bodyPr spcFirstLastPara="1" wrap="square" lIns="91425" tIns="91425" rIns="91425" bIns="91425" anchor="t" anchorCtr="0">
            <a:spAutoFit/>
          </a:bodyPr>
          <a:lstStyle/>
          <a:p>
            <a:pPr marL="457200" lvl="0" indent="-285750" algn="just" rtl="0">
              <a:lnSpc>
                <a:spcPct val="115000"/>
              </a:lnSpc>
              <a:spcBef>
                <a:spcPts val="0"/>
              </a:spcBef>
              <a:spcAft>
                <a:spcPts val="0"/>
              </a:spcAft>
              <a:buClr>
                <a:schemeClr val="lt1"/>
              </a:buClr>
              <a:buSzPts val="900"/>
              <a:buFont typeface="Lato"/>
              <a:buChar char="❏"/>
            </a:pPr>
            <a:r>
              <a:rPr lang="en" sz="900" b="1" u="sng" dirty="0">
                <a:solidFill>
                  <a:srgbClr val="FFD966"/>
                </a:solidFill>
                <a:latin typeface="Lato"/>
                <a:ea typeface="Lato"/>
                <a:cs typeface="Lato"/>
                <a:sym typeface="Lato"/>
              </a:rPr>
              <a:t>Compute</a:t>
            </a:r>
            <a:r>
              <a:rPr lang="en" sz="900" b="1" dirty="0">
                <a:solidFill>
                  <a:schemeClr val="lt1"/>
                </a:solidFill>
                <a:latin typeface="Lato"/>
                <a:ea typeface="Lato"/>
                <a:cs typeface="Lato"/>
                <a:sym typeface="Lato"/>
              </a:rPr>
              <a:t> provides the execution environment for your application code.</a:t>
            </a:r>
            <a:endParaRPr sz="900" b="1" dirty="0">
              <a:solidFill>
                <a:schemeClr val="lt1"/>
              </a:solidFill>
              <a:latin typeface="Lato"/>
              <a:ea typeface="Lato"/>
              <a:cs typeface="Lato"/>
              <a:sym typeface="Lato"/>
            </a:endParaRPr>
          </a:p>
          <a:p>
            <a:pPr marL="457200" marR="0" lvl="0" indent="-285750" algn="just" rtl="0">
              <a:lnSpc>
                <a:spcPct val="115000"/>
              </a:lnSpc>
              <a:spcBef>
                <a:spcPts val="1000"/>
              </a:spcBef>
              <a:spcAft>
                <a:spcPts val="0"/>
              </a:spcAft>
              <a:buClr>
                <a:schemeClr val="lt1"/>
              </a:buClr>
              <a:buSzPts val="900"/>
              <a:buFont typeface="Lato"/>
              <a:buChar char="❏"/>
            </a:pPr>
            <a:r>
              <a:rPr lang="en" sz="900" b="1" dirty="0">
                <a:solidFill>
                  <a:schemeClr val="lt1"/>
                </a:solidFill>
                <a:latin typeface="Lato"/>
                <a:ea typeface="Lato"/>
                <a:cs typeface="Lato"/>
                <a:sym typeface="Lato"/>
              </a:rPr>
              <a:t>AWS </a:t>
            </a:r>
            <a:r>
              <a:rPr lang="en" sz="900" b="1" u="sng" dirty="0">
                <a:solidFill>
                  <a:srgbClr val="FFD966"/>
                </a:solidFill>
                <a:latin typeface="Lato"/>
                <a:ea typeface="Lato"/>
                <a:cs typeface="Lato"/>
                <a:sym typeface="Lato"/>
              </a:rPr>
              <a:t>messaging</a:t>
            </a:r>
            <a:r>
              <a:rPr lang="en" sz="900" b="1" dirty="0">
                <a:solidFill>
                  <a:schemeClr val="lt1"/>
                </a:solidFill>
                <a:latin typeface="Lato"/>
                <a:ea typeface="Lato"/>
                <a:cs typeface="Lato"/>
                <a:sym typeface="Lato"/>
              </a:rPr>
              <a:t> services enable different software systems and end-devices – often using different programming languages and on different platforms – to communicate and exchange information.</a:t>
            </a:r>
            <a:endParaRPr sz="900" b="1" dirty="0">
              <a:solidFill>
                <a:schemeClr val="lt1"/>
              </a:solidFill>
              <a:latin typeface="Lato"/>
              <a:ea typeface="Lato"/>
              <a:cs typeface="Lato"/>
              <a:sym typeface="Lato"/>
            </a:endParaRPr>
          </a:p>
          <a:p>
            <a:pPr marL="457200" marR="0" lvl="0" indent="-285750" algn="just" rtl="0">
              <a:lnSpc>
                <a:spcPct val="115000"/>
              </a:lnSpc>
              <a:spcBef>
                <a:spcPts val="1000"/>
              </a:spcBef>
              <a:spcAft>
                <a:spcPts val="0"/>
              </a:spcAft>
              <a:buClr>
                <a:schemeClr val="lt1"/>
              </a:buClr>
              <a:buSzPts val="900"/>
              <a:buFont typeface="Lato"/>
              <a:buChar char="❏"/>
            </a:pPr>
            <a:r>
              <a:rPr lang="en" sz="900" b="1" dirty="0">
                <a:solidFill>
                  <a:schemeClr val="lt1"/>
                </a:solidFill>
                <a:latin typeface="Lato"/>
                <a:ea typeface="Lato"/>
                <a:cs typeface="Lato"/>
                <a:sym typeface="Lato"/>
              </a:rPr>
              <a:t>Application </a:t>
            </a:r>
            <a:r>
              <a:rPr lang="en" sz="900" b="1" u="sng" dirty="0">
                <a:solidFill>
                  <a:srgbClr val="FFD966"/>
                </a:solidFill>
                <a:latin typeface="Lato"/>
                <a:ea typeface="Lato"/>
                <a:cs typeface="Lato"/>
                <a:sym typeface="Lato"/>
              </a:rPr>
              <a:t>integration</a:t>
            </a:r>
            <a:r>
              <a:rPr lang="en" sz="900" b="1" dirty="0">
                <a:solidFill>
                  <a:schemeClr val="lt1"/>
                </a:solidFill>
                <a:latin typeface="Lato"/>
                <a:ea typeface="Lato"/>
                <a:cs typeface="Lato"/>
                <a:sym typeface="Lato"/>
              </a:rPr>
              <a:t> services enable communication between decoupled components within microservices, distributed systems, and serverless applications.</a:t>
            </a:r>
            <a:endParaRPr sz="900" b="1" dirty="0">
              <a:solidFill>
                <a:schemeClr val="lt1"/>
              </a:solidFill>
              <a:latin typeface="Lato"/>
              <a:ea typeface="Lato"/>
              <a:cs typeface="Lato"/>
              <a:sym typeface="Lato"/>
            </a:endParaRPr>
          </a:p>
          <a:p>
            <a:pPr marL="457200" marR="0" lvl="0" indent="-285750" algn="just" rtl="0">
              <a:lnSpc>
                <a:spcPct val="115000"/>
              </a:lnSpc>
              <a:spcBef>
                <a:spcPts val="1000"/>
              </a:spcBef>
              <a:spcAft>
                <a:spcPts val="0"/>
              </a:spcAft>
              <a:buClr>
                <a:schemeClr val="lt1"/>
              </a:buClr>
              <a:buSzPts val="900"/>
              <a:buFont typeface="Lato"/>
              <a:buChar char="❏"/>
            </a:pPr>
            <a:r>
              <a:rPr lang="en" sz="900" b="1" u="sng" dirty="0">
                <a:solidFill>
                  <a:srgbClr val="FFD966"/>
                </a:solidFill>
                <a:latin typeface="Lato"/>
                <a:ea typeface="Lato"/>
                <a:cs typeface="Lato"/>
                <a:sym typeface="Lato"/>
              </a:rPr>
              <a:t>Security</a:t>
            </a:r>
            <a:r>
              <a:rPr lang="en" sz="900" b="1" dirty="0">
                <a:solidFill>
                  <a:schemeClr val="lt1"/>
                </a:solidFill>
                <a:latin typeface="Lato"/>
                <a:ea typeface="Lato"/>
                <a:cs typeface="Lato"/>
                <a:sym typeface="Lato"/>
              </a:rPr>
              <a:t> AWS provides data protection services through encryption, key management and threat detection. It continuously monitors and protects your accounts and workloads.</a:t>
            </a:r>
            <a:endParaRPr sz="900" b="1" dirty="0">
              <a:solidFill>
                <a:schemeClr val="lt1"/>
              </a:solidFill>
              <a:latin typeface="Lato"/>
              <a:ea typeface="Lato"/>
              <a:cs typeface="Lato"/>
              <a:sym typeface="Lato"/>
            </a:endParaRPr>
          </a:p>
          <a:p>
            <a:pPr marL="457200" marR="0" lvl="0" indent="-285750" algn="just" rtl="0">
              <a:lnSpc>
                <a:spcPct val="115000"/>
              </a:lnSpc>
              <a:spcBef>
                <a:spcPts val="1000"/>
              </a:spcBef>
              <a:spcAft>
                <a:spcPts val="0"/>
              </a:spcAft>
              <a:buClr>
                <a:schemeClr val="lt1"/>
              </a:buClr>
              <a:buSzPts val="900"/>
              <a:buFont typeface="Lato"/>
              <a:buChar char="❏"/>
            </a:pPr>
            <a:r>
              <a:rPr lang="en" sz="900" b="1" dirty="0">
                <a:solidFill>
                  <a:schemeClr val="lt1"/>
                </a:solidFill>
                <a:latin typeface="Lato"/>
                <a:ea typeface="Lato"/>
                <a:cs typeface="Lato"/>
                <a:sym typeface="Lato"/>
              </a:rPr>
              <a:t>AWS </a:t>
            </a:r>
            <a:r>
              <a:rPr lang="en" sz="900" b="1" u="sng" dirty="0">
                <a:solidFill>
                  <a:srgbClr val="FFD966"/>
                </a:solidFill>
                <a:latin typeface="Lato"/>
                <a:ea typeface="Lato"/>
                <a:cs typeface="Lato"/>
                <a:sym typeface="Lato"/>
              </a:rPr>
              <a:t>monitoring</a:t>
            </a:r>
            <a:r>
              <a:rPr lang="en" sz="900" b="1" dirty="0">
                <a:solidFill>
                  <a:schemeClr val="lt1"/>
                </a:solidFill>
                <a:latin typeface="Lato"/>
                <a:ea typeface="Lato"/>
                <a:cs typeface="Lato"/>
                <a:sym typeface="Lato"/>
              </a:rPr>
              <a:t> allows you to verify the security and performance of your AWS resources and data.</a:t>
            </a:r>
            <a:endParaRPr sz="900" b="1" dirty="0">
              <a:solidFill>
                <a:schemeClr val="lt1"/>
              </a:solidFill>
              <a:latin typeface="Lato"/>
              <a:ea typeface="Lato"/>
              <a:cs typeface="Lato"/>
              <a:sym typeface="Lato"/>
            </a:endParaRPr>
          </a:p>
          <a:p>
            <a:pPr marL="457200" marR="0" lvl="0" indent="-285750" algn="just" rtl="0">
              <a:lnSpc>
                <a:spcPct val="115000"/>
              </a:lnSpc>
              <a:spcBef>
                <a:spcPts val="1000"/>
              </a:spcBef>
              <a:spcAft>
                <a:spcPts val="0"/>
              </a:spcAft>
              <a:buClr>
                <a:schemeClr val="lt1"/>
              </a:buClr>
              <a:buSzPts val="900"/>
              <a:buFont typeface="Lato"/>
              <a:buChar char="❏"/>
            </a:pPr>
            <a:r>
              <a:rPr lang="en" sz="900" b="1" dirty="0">
                <a:solidFill>
                  <a:schemeClr val="lt1"/>
                </a:solidFill>
                <a:latin typeface="Lato"/>
                <a:ea typeface="Lato"/>
                <a:cs typeface="Lato"/>
                <a:sym typeface="Lato"/>
              </a:rPr>
              <a:t>AWS Cloud </a:t>
            </a:r>
            <a:r>
              <a:rPr lang="en" sz="900" b="1" u="sng" dirty="0">
                <a:solidFill>
                  <a:srgbClr val="FFD966"/>
                </a:solidFill>
                <a:latin typeface="Lato"/>
                <a:ea typeface="Lato"/>
                <a:cs typeface="Lato"/>
                <a:sym typeface="Lato"/>
              </a:rPr>
              <a:t>Databases</a:t>
            </a:r>
            <a:r>
              <a:rPr lang="en" sz="900" b="1" dirty="0">
                <a:solidFill>
                  <a:schemeClr val="lt1"/>
                </a:solidFill>
                <a:latin typeface="Lato"/>
                <a:ea typeface="Lato"/>
                <a:cs typeface="Lato"/>
                <a:sym typeface="Lato"/>
              </a:rPr>
              <a:t> let you modernize your data infrastructure with fully managed, purpose-built databases.</a:t>
            </a:r>
            <a:endParaRPr sz="900" b="1" dirty="0">
              <a:solidFill>
                <a:schemeClr val="lt1"/>
              </a:solidFill>
              <a:latin typeface="Lato"/>
              <a:ea typeface="Lato"/>
              <a:cs typeface="Lato"/>
              <a:sym typeface="Lato"/>
            </a:endParaRPr>
          </a:p>
          <a:p>
            <a:pPr marL="457200" marR="0" lvl="0" indent="-285750" algn="just" rtl="0">
              <a:lnSpc>
                <a:spcPct val="115000"/>
              </a:lnSpc>
              <a:spcBef>
                <a:spcPts val="1000"/>
              </a:spcBef>
              <a:spcAft>
                <a:spcPts val="1000"/>
              </a:spcAft>
              <a:buClr>
                <a:schemeClr val="lt1"/>
              </a:buClr>
              <a:buSzPts val="900"/>
              <a:buFont typeface="Lato"/>
              <a:buChar char="❏"/>
            </a:pPr>
            <a:r>
              <a:rPr lang="en" sz="900" b="1" dirty="0">
                <a:solidFill>
                  <a:schemeClr val="lt1"/>
                </a:solidFill>
                <a:latin typeface="Lato"/>
                <a:ea typeface="Lato"/>
                <a:cs typeface="Lato"/>
                <a:sym typeface="Lato"/>
              </a:rPr>
              <a:t>AWS </a:t>
            </a:r>
            <a:r>
              <a:rPr lang="en" sz="900" b="1" u="sng" dirty="0">
                <a:solidFill>
                  <a:srgbClr val="FFD966"/>
                </a:solidFill>
                <a:latin typeface="Lato"/>
                <a:ea typeface="Lato"/>
                <a:cs typeface="Lato"/>
                <a:sym typeface="Lato"/>
              </a:rPr>
              <a:t>analytics</a:t>
            </a:r>
            <a:r>
              <a:rPr lang="en" sz="900" b="1" dirty="0">
                <a:solidFill>
                  <a:schemeClr val="lt1"/>
                </a:solidFill>
                <a:latin typeface="Lato"/>
                <a:ea typeface="Lato"/>
                <a:cs typeface="Lato"/>
                <a:sym typeface="Lato"/>
              </a:rPr>
              <a:t> services help you to quickly extract data insights using the most appropriate tool for the job. They are optimized to give you the best performance, scale, and cost for your needs.</a:t>
            </a:r>
            <a:endParaRPr sz="900" b="1" dirty="0">
              <a:solidFill>
                <a:schemeClr val="lt1"/>
              </a:solidFill>
              <a:latin typeface="Lato"/>
              <a:ea typeface="Lato"/>
              <a:cs typeface="Lato"/>
              <a:sym typeface="Lato"/>
            </a:endParaRPr>
          </a:p>
        </p:txBody>
      </p:sp>
      <p:grpSp>
        <p:nvGrpSpPr>
          <p:cNvPr id="3" name="Group 2">
            <a:extLst>
              <a:ext uri="{FF2B5EF4-FFF2-40B4-BE49-F238E27FC236}">
                <a16:creationId xmlns:a16="http://schemas.microsoft.com/office/drawing/2014/main" id="{C7C8383D-A2B0-64B9-FC62-53967C5295AB}"/>
              </a:ext>
            </a:extLst>
          </p:cNvPr>
          <p:cNvGrpSpPr/>
          <p:nvPr/>
        </p:nvGrpSpPr>
        <p:grpSpPr>
          <a:xfrm>
            <a:off x="1380565" y="1140613"/>
            <a:ext cx="2703323" cy="3798215"/>
            <a:chOff x="1013925" y="836075"/>
            <a:chExt cx="2971351" cy="4172375"/>
          </a:xfrm>
        </p:grpSpPr>
        <p:pic>
          <p:nvPicPr>
            <p:cNvPr id="1927" name="Google Shape;1927;p229"/>
            <p:cNvPicPr preferRelativeResize="0"/>
            <p:nvPr/>
          </p:nvPicPr>
          <p:blipFill rotWithShape="1">
            <a:blip r:embed="rId3">
              <a:alphaModFix/>
            </a:blip>
            <a:srcRect r="42755"/>
            <a:stretch/>
          </p:blipFill>
          <p:spPr>
            <a:xfrm>
              <a:off x="1013925" y="836075"/>
              <a:ext cx="2971351" cy="1971850"/>
            </a:xfrm>
            <a:prstGeom prst="rect">
              <a:avLst/>
            </a:prstGeom>
            <a:noFill/>
            <a:ln>
              <a:noFill/>
            </a:ln>
          </p:spPr>
        </p:pic>
        <p:pic>
          <p:nvPicPr>
            <p:cNvPr id="1929" name="Google Shape;1929;p229"/>
            <p:cNvPicPr preferRelativeResize="0"/>
            <p:nvPr/>
          </p:nvPicPr>
          <p:blipFill rotWithShape="1">
            <a:blip r:embed="rId3">
              <a:alphaModFix/>
            </a:blip>
            <a:srcRect l="56749"/>
            <a:stretch/>
          </p:blipFill>
          <p:spPr>
            <a:xfrm>
              <a:off x="1169600" y="2807925"/>
              <a:ext cx="2505326" cy="2200525"/>
            </a:xfrm>
            <a:prstGeom prst="rect">
              <a:avLst/>
            </a:prstGeom>
            <a:noFill/>
            <a:ln>
              <a:noFill/>
            </a:ln>
          </p:spPr>
        </p:pic>
      </p:grpSp>
      <p:sp>
        <p:nvSpPr>
          <p:cNvPr id="4" name="Slide Number Placeholder 3">
            <a:extLst>
              <a:ext uri="{FF2B5EF4-FFF2-40B4-BE49-F238E27FC236}">
                <a16:creationId xmlns:a16="http://schemas.microsoft.com/office/drawing/2014/main" id="{AFE2107D-7190-D82D-6973-E765B80A277E}"/>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tx1"/>
                </a:solidFill>
              </a:rPr>
              <a:pPr/>
              <a:t>36</a:t>
            </a:fld>
            <a:endParaRPr lang="en" dirty="0">
              <a:solidFill>
                <a:schemeClr val="tx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4" name="Google Shape;1934;p230"/>
          <p:cNvSpPr txBox="1">
            <a:spLocks noGrp="1"/>
          </p:cNvSpPr>
          <p:nvPr>
            <p:ph type="title"/>
          </p:nvPr>
        </p:nvSpPr>
        <p:spPr>
          <a:prstGeom prst="rect">
            <a:avLst/>
          </a:prstGeom>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b="1"/>
              <a:t>What are Managed Services?</a:t>
            </a:r>
            <a:endParaRPr b="1"/>
          </a:p>
        </p:txBody>
      </p:sp>
      <p:sp>
        <p:nvSpPr>
          <p:cNvPr id="1935" name="Google Shape;1935;p230"/>
          <p:cNvSpPr txBox="1">
            <a:spLocks noGrp="1"/>
          </p:cNvSpPr>
          <p:nvPr>
            <p:ph type="subTitle" idx="1"/>
          </p:nvPr>
        </p:nvSpPr>
        <p:spPr>
          <a:xfrm>
            <a:off x="613700" y="1171813"/>
            <a:ext cx="7625100" cy="3173100"/>
          </a:xfrm>
          <a:prstGeom prst="rect">
            <a:avLst/>
          </a:prstGeom>
        </p:spPr>
        <p:txBody>
          <a:bodyPr spcFirstLastPara="1" wrap="square" lIns="0" tIns="0" rIns="0" bIns="0" anchor="t" anchorCtr="0">
            <a:noAutofit/>
          </a:bodyPr>
          <a:lstStyle/>
          <a:p>
            <a:pPr marL="0" marR="0" lvl="0" indent="0" algn="just" rtl="0">
              <a:lnSpc>
                <a:spcPct val="115000"/>
              </a:lnSpc>
              <a:spcBef>
                <a:spcPts val="0"/>
              </a:spcBef>
              <a:spcAft>
                <a:spcPts val="0"/>
              </a:spcAft>
              <a:buNone/>
            </a:pPr>
            <a:r>
              <a:rPr lang="en" sz="1200" dirty="0">
                <a:solidFill>
                  <a:srgbClr val="333333"/>
                </a:solidFill>
                <a:latin typeface="Lato"/>
                <a:ea typeface="Lato"/>
                <a:cs typeface="Lato"/>
                <a:sym typeface="Lato"/>
              </a:rPr>
              <a:t>AWS Managed Services is a set of services and tools that automate infrastructure management tasks for Amazon Web Services (AWS) deployments. </a:t>
            </a:r>
            <a:endParaRPr sz="1200" dirty="0">
              <a:solidFill>
                <a:srgbClr val="333333"/>
              </a:solidFill>
              <a:latin typeface="Lato"/>
              <a:ea typeface="Lato"/>
              <a:cs typeface="Lato"/>
              <a:sym typeface="Lato"/>
            </a:endParaRPr>
          </a:p>
          <a:p>
            <a:pPr marL="457200" marR="0" lvl="0" indent="-304800" algn="just" rtl="0">
              <a:lnSpc>
                <a:spcPct val="115000"/>
              </a:lnSpc>
              <a:spcBef>
                <a:spcPts val="1000"/>
              </a:spcBef>
              <a:spcAft>
                <a:spcPts val="0"/>
              </a:spcAft>
              <a:buClr>
                <a:srgbClr val="333333"/>
              </a:buClr>
              <a:buSzPts val="1200"/>
              <a:buFont typeface="Lato"/>
              <a:buChar char="●"/>
            </a:pPr>
            <a:r>
              <a:rPr lang="en" sz="1200" dirty="0">
                <a:solidFill>
                  <a:srgbClr val="333333"/>
                </a:solidFill>
                <a:latin typeface="Lato"/>
                <a:ea typeface="Lato"/>
                <a:cs typeface="Lato"/>
                <a:sym typeface="Lato"/>
              </a:rPr>
              <a:t>Aimed at large enterprises requiring a simplified way to migrate on-premises workloads to the public cloud and then manage them remotely.</a:t>
            </a:r>
            <a:endParaRPr sz="1200" dirty="0">
              <a:solidFill>
                <a:srgbClr val="333333"/>
              </a:solidFill>
              <a:latin typeface="Lato"/>
              <a:ea typeface="Lato"/>
              <a:cs typeface="Lato"/>
              <a:sym typeface="Lato"/>
            </a:endParaRPr>
          </a:p>
          <a:p>
            <a:pPr marL="457200" marR="0" lvl="0" indent="-304800" algn="just" rtl="0">
              <a:lnSpc>
                <a:spcPct val="115000"/>
              </a:lnSpc>
              <a:spcBef>
                <a:spcPts val="0"/>
              </a:spcBef>
              <a:spcAft>
                <a:spcPts val="0"/>
              </a:spcAft>
              <a:buClr>
                <a:srgbClr val="333333"/>
              </a:buClr>
              <a:buSzPts val="1200"/>
              <a:buFont typeface="Lato"/>
              <a:buChar char="●"/>
            </a:pPr>
            <a:r>
              <a:rPr lang="en" sz="1200" dirty="0">
                <a:solidFill>
                  <a:srgbClr val="333333"/>
                </a:solidFill>
                <a:latin typeface="Lato"/>
                <a:ea typeface="Lato"/>
                <a:cs typeface="Lato"/>
                <a:sym typeface="Lato"/>
              </a:rPr>
              <a:t>Enables automated cloud management - including patch management, change management, provisioning, user access management, incident monitoring, and backup &amp; restore operations.</a:t>
            </a:r>
            <a:endParaRPr sz="1200" dirty="0">
              <a:solidFill>
                <a:srgbClr val="333333"/>
              </a:solidFill>
              <a:latin typeface="Lato"/>
              <a:ea typeface="Lato"/>
              <a:cs typeface="Lato"/>
              <a:sym typeface="Lato"/>
            </a:endParaRPr>
          </a:p>
          <a:p>
            <a:pPr marL="457200" marR="0" lvl="0" indent="-304800" algn="just" rtl="0">
              <a:lnSpc>
                <a:spcPct val="115000"/>
              </a:lnSpc>
              <a:spcBef>
                <a:spcPts val="0"/>
              </a:spcBef>
              <a:spcAft>
                <a:spcPts val="0"/>
              </a:spcAft>
              <a:buClr>
                <a:srgbClr val="333333"/>
              </a:buClr>
              <a:buSzPts val="1200"/>
              <a:buFont typeface="Lato"/>
              <a:buChar char="●"/>
            </a:pPr>
            <a:r>
              <a:rPr lang="en" sz="1200" dirty="0">
                <a:solidFill>
                  <a:srgbClr val="333333"/>
                </a:solidFill>
                <a:latin typeface="Lato"/>
                <a:ea typeface="Lato"/>
                <a:cs typeface="Lato"/>
                <a:sym typeface="Lato"/>
              </a:rPr>
              <a:t>Provide a dedicated Cloud Service Delivery Manager and Enterprise-level AWS Support coverage.</a:t>
            </a:r>
            <a:endParaRPr sz="1200" dirty="0">
              <a:solidFill>
                <a:srgbClr val="333333"/>
              </a:solidFill>
              <a:latin typeface="Lato"/>
              <a:ea typeface="Lato"/>
              <a:cs typeface="Lato"/>
              <a:sym typeface="Lato"/>
            </a:endParaRPr>
          </a:p>
          <a:p>
            <a:pPr marL="0" lvl="0" indent="0" algn="just" rtl="0">
              <a:lnSpc>
                <a:spcPct val="115000"/>
              </a:lnSpc>
              <a:spcBef>
                <a:spcPts val="1000"/>
              </a:spcBef>
              <a:spcAft>
                <a:spcPts val="1000"/>
              </a:spcAft>
              <a:buNone/>
            </a:pPr>
            <a:endParaRPr sz="1200" dirty="0">
              <a:solidFill>
                <a:srgbClr val="333333"/>
              </a:solidFill>
              <a:latin typeface="Lato"/>
              <a:ea typeface="Lato"/>
              <a:cs typeface="Lato"/>
              <a:sym typeface="Lato"/>
            </a:endParaRPr>
          </a:p>
        </p:txBody>
      </p:sp>
      <p:pic>
        <p:nvPicPr>
          <p:cNvPr id="1936" name="Google Shape;1936;p230"/>
          <p:cNvPicPr preferRelativeResize="0"/>
          <p:nvPr/>
        </p:nvPicPr>
        <p:blipFill rotWithShape="1">
          <a:blip r:embed="rId3">
            <a:alphaModFix/>
          </a:blip>
          <a:srcRect l="1691" t="4294" r="1108" b="4722"/>
          <a:stretch/>
        </p:blipFill>
        <p:spPr>
          <a:xfrm>
            <a:off x="1772500" y="2942388"/>
            <a:ext cx="5762276" cy="1821875"/>
          </a:xfrm>
          <a:prstGeom prst="rect">
            <a:avLst/>
          </a:prstGeom>
          <a:noFill/>
          <a:ln>
            <a:noFill/>
          </a:ln>
        </p:spPr>
      </p:pic>
      <p:sp>
        <p:nvSpPr>
          <p:cNvPr id="1937" name="Google Shape;1937;p230"/>
          <p:cNvSpPr txBox="1"/>
          <p:nvPr/>
        </p:nvSpPr>
        <p:spPr>
          <a:xfrm>
            <a:off x="2984275" y="4635938"/>
            <a:ext cx="30000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i="1">
                <a:latin typeface="Lato"/>
                <a:ea typeface="Lato"/>
                <a:cs typeface="Lato"/>
                <a:sym typeface="Lato"/>
              </a:rPr>
              <a:t>Source: https://aws.amazon.com/managed-services/</a:t>
            </a:r>
            <a:endParaRPr sz="700" i="1">
              <a:latin typeface="Lato"/>
              <a:ea typeface="Lato"/>
              <a:cs typeface="Lato"/>
              <a:sym typeface="Lato"/>
            </a:endParaRPr>
          </a:p>
        </p:txBody>
      </p:sp>
      <p:sp>
        <p:nvSpPr>
          <p:cNvPr id="2" name="Slide Number Placeholder 3">
            <a:extLst>
              <a:ext uri="{FF2B5EF4-FFF2-40B4-BE49-F238E27FC236}">
                <a16:creationId xmlns:a16="http://schemas.microsoft.com/office/drawing/2014/main" id="{00DB6AB3-B513-D19D-0E48-6861892D1345}"/>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tx1"/>
                </a:solidFill>
              </a:rPr>
              <a:pPr/>
              <a:t>37</a:t>
            </a:fld>
            <a:endParaRPr lang="en" dirty="0">
              <a:solidFill>
                <a:schemeClr val="tx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graphicFrame>
        <p:nvGraphicFramePr>
          <p:cNvPr id="1966" name="Google Shape;1966;p232"/>
          <p:cNvGraphicFramePr/>
          <p:nvPr>
            <p:extLst>
              <p:ext uri="{D42A27DB-BD31-4B8C-83A1-F6EECF244321}">
                <p14:modId xmlns:p14="http://schemas.microsoft.com/office/powerpoint/2010/main" val="2478947666"/>
              </p:ext>
            </p:extLst>
          </p:nvPr>
        </p:nvGraphicFramePr>
        <p:xfrm>
          <a:off x="1302700" y="1583467"/>
          <a:ext cx="6875300" cy="1792351"/>
        </p:xfrm>
        <a:graphic>
          <a:graphicData uri="http://schemas.openxmlformats.org/drawingml/2006/table">
            <a:tbl>
              <a:tblPr>
                <a:noFill/>
              </a:tblPr>
              <a:tblGrid>
                <a:gridCol w="3371800">
                  <a:extLst>
                    <a:ext uri="{9D8B030D-6E8A-4147-A177-3AD203B41FA5}">
                      <a16:colId xmlns:a16="http://schemas.microsoft.com/office/drawing/2014/main" val="20000"/>
                    </a:ext>
                  </a:extLst>
                </a:gridCol>
                <a:gridCol w="3503500">
                  <a:extLst>
                    <a:ext uri="{9D8B030D-6E8A-4147-A177-3AD203B41FA5}">
                      <a16:colId xmlns:a16="http://schemas.microsoft.com/office/drawing/2014/main" val="20001"/>
                    </a:ext>
                  </a:extLst>
                </a:gridCol>
              </a:tblGrid>
              <a:tr h="338375">
                <a:tc>
                  <a:txBody>
                    <a:bodyPr/>
                    <a:lstStyle/>
                    <a:p>
                      <a:pPr marL="0" lvl="0" indent="0" algn="ctr" rtl="0">
                        <a:lnSpc>
                          <a:spcPct val="115000"/>
                        </a:lnSpc>
                        <a:spcBef>
                          <a:spcPts val="0"/>
                        </a:spcBef>
                        <a:spcAft>
                          <a:spcPts val="0"/>
                        </a:spcAft>
                        <a:buNone/>
                      </a:pPr>
                      <a:r>
                        <a:rPr lang="en" sz="1000" b="1">
                          <a:solidFill>
                            <a:srgbClr val="FFFFFF"/>
                          </a:solidFill>
                          <a:latin typeface="Lato"/>
                          <a:ea typeface="Lato"/>
                          <a:cs typeface="Lato"/>
                          <a:sym typeface="Lato"/>
                        </a:rPr>
                        <a:t>Serverless</a:t>
                      </a:r>
                      <a:endParaRPr sz="1000" b="1">
                        <a:solidFill>
                          <a:srgbClr val="FFFFFF"/>
                        </a:solidFill>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000" b="1" dirty="0">
                          <a:solidFill>
                            <a:srgbClr val="FFFFFF"/>
                          </a:solidFill>
                          <a:latin typeface="Lato"/>
                          <a:ea typeface="Lato"/>
                          <a:cs typeface="Lato"/>
                          <a:sym typeface="Lato"/>
                        </a:rPr>
                        <a:t>Fully Managed</a:t>
                      </a:r>
                      <a:endParaRPr sz="1000" b="1" dirty="0">
                        <a:solidFill>
                          <a:srgbClr val="FFFFFF"/>
                        </a:solidFill>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62350">
                <a:tc>
                  <a:txBody>
                    <a:bodyPr/>
                    <a:lstStyle/>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Pay for what you use, e.g., paying only for the messages sent to a chatbot.</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FFFFF"/>
                    </a:solidFill>
                  </a:tcPr>
                </a:tc>
                <a:tc>
                  <a:txBody>
                    <a:bodyPr/>
                    <a:lstStyle/>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Paying for runtime for Machines </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83900">
                <a:tc>
                  <a:txBody>
                    <a:bodyPr/>
                    <a:lstStyle/>
                    <a:p>
                      <a:pPr marL="457200" lvl="0" indent="-285750" algn="just" rtl="0">
                        <a:lnSpc>
                          <a:spcPct val="115000"/>
                        </a:lnSpc>
                        <a:spcBef>
                          <a:spcPts val="0"/>
                        </a:spcBef>
                        <a:spcAft>
                          <a:spcPts val="0"/>
                        </a:spcAft>
                        <a:buSzPts val="900"/>
                        <a:buFont typeface="Lato"/>
                        <a:buChar char="●"/>
                      </a:pPr>
                      <a:r>
                        <a:rPr lang="en" sz="900" dirty="0">
                          <a:latin typeface="Lato"/>
                          <a:ea typeface="Lato"/>
                          <a:cs typeface="Lato"/>
                          <a:sym typeface="Lato"/>
                        </a:rPr>
                        <a:t>Machines are completely Opaque to Use</a:t>
                      </a:r>
                      <a:endParaRPr sz="900" dirty="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3F3F3"/>
                    </a:solidFill>
                  </a:tcPr>
                </a:tc>
                <a:tc>
                  <a:txBody>
                    <a:bodyPr/>
                    <a:lstStyle/>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Number of Machines are visible and are replicated &amp; highly available</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83900">
                <a:tc>
                  <a:txBody>
                    <a:bodyPr/>
                    <a:lstStyle/>
                    <a:p>
                      <a:pPr marL="457200" lvl="0" indent="-285750" algn="just" rtl="0">
                        <a:lnSpc>
                          <a:spcPct val="115000"/>
                        </a:lnSpc>
                        <a:spcBef>
                          <a:spcPts val="0"/>
                        </a:spcBef>
                        <a:spcAft>
                          <a:spcPts val="0"/>
                        </a:spcAft>
                        <a:buSzPts val="900"/>
                        <a:buFont typeface="Lato"/>
                        <a:buChar char="●"/>
                      </a:pPr>
                      <a:r>
                        <a:rPr lang="en" sz="900">
                          <a:latin typeface="Lato"/>
                          <a:ea typeface="Lato"/>
                          <a:cs typeface="Lato"/>
                          <a:sym typeface="Lato"/>
                        </a:rPr>
                        <a:t>No Server Management</a:t>
                      </a:r>
                      <a:endParaRPr sz="90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FFFFF"/>
                    </a:solidFill>
                  </a:tcPr>
                </a:tc>
                <a:tc>
                  <a:txBody>
                    <a:bodyPr/>
                    <a:lstStyle/>
                    <a:p>
                      <a:pPr marL="457200" lvl="0" indent="-285750" algn="just" rtl="0">
                        <a:lnSpc>
                          <a:spcPct val="115000"/>
                        </a:lnSpc>
                        <a:spcBef>
                          <a:spcPts val="0"/>
                        </a:spcBef>
                        <a:spcAft>
                          <a:spcPts val="0"/>
                        </a:spcAft>
                        <a:buSzPts val="900"/>
                        <a:buFont typeface="Lato"/>
                        <a:buChar char="●"/>
                      </a:pPr>
                      <a:r>
                        <a:rPr lang="en" sz="900" dirty="0">
                          <a:latin typeface="Lato"/>
                          <a:ea typeface="Lato"/>
                          <a:cs typeface="Lato"/>
                          <a:sym typeface="Lato"/>
                        </a:rPr>
                        <a:t>No setup required</a:t>
                      </a:r>
                      <a:endParaRPr sz="900" dirty="0">
                        <a:latin typeface="Lato"/>
                        <a:ea typeface="Lato"/>
                        <a:cs typeface="Lato"/>
                        <a:sym typeface="Lato"/>
                      </a:endParaRPr>
                    </a:p>
                    <a:p>
                      <a:pPr marL="457200" lvl="0" indent="-285750" algn="just" rtl="0">
                        <a:lnSpc>
                          <a:spcPct val="115000"/>
                        </a:lnSpc>
                        <a:spcBef>
                          <a:spcPts val="0"/>
                        </a:spcBef>
                        <a:spcAft>
                          <a:spcPts val="0"/>
                        </a:spcAft>
                        <a:buSzPts val="900"/>
                        <a:buFont typeface="Lato"/>
                        <a:buChar char="●"/>
                      </a:pPr>
                      <a:r>
                        <a:rPr lang="en" sz="900" dirty="0">
                          <a:latin typeface="Lato"/>
                          <a:ea typeface="Lato"/>
                          <a:cs typeface="Lato"/>
                          <a:sym typeface="Lato"/>
                        </a:rPr>
                        <a:t>Automatic Backups &amp; Patching</a:t>
                      </a:r>
                      <a:endParaRPr sz="900" dirty="0">
                        <a:latin typeface="Lato"/>
                        <a:ea typeface="Lato"/>
                        <a:cs typeface="Lato"/>
                        <a:sym typeface="Lato"/>
                      </a:endParaRPr>
                    </a:p>
                  </a:txBody>
                  <a:tcPr marL="91425" marR="91425" marT="91425" marB="91425">
                    <a:lnL w="9525" cap="flat" cmpd="sng">
                      <a:solidFill>
                        <a:srgbClr val="2B2B2B">
                          <a:alpha val="0"/>
                        </a:srgbClr>
                      </a:solidFill>
                      <a:prstDash val="solid"/>
                      <a:round/>
                      <a:headEnd type="none" w="sm" len="sm"/>
                      <a:tailEnd type="none" w="sm" len="sm"/>
                    </a:lnL>
                    <a:lnR w="9525" cap="flat" cmpd="sng">
                      <a:solidFill>
                        <a:srgbClr val="2B2B2B">
                          <a:alpha val="0"/>
                        </a:srgbClr>
                      </a:solidFill>
                      <a:prstDash val="solid"/>
                      <a:round/>
                      <a:headEnd type="none" w="sm" len="sm"/>
                      <a:tailEnd type="none" w="sm" len="sm"/>
                    </a:lnR>
                    <a:lnT w="9525" cap="flat" cmpd="sng">
                      <a:solidFill>
                        <a:srgbClr val="2B2B2B">
                          <a:alpha val="0"/>
                        </a:srgbClr>
                      </a:solidFill>
                      <a:prstDash val="solid"/>
                      <a:round/>
                      <a:headEnd type="none" w="sm" len="sm"/>
                      <a:tailEnd type="none" w="sm" len="sm"/>
                    </a:lnT>
                    <a:lnB w="9525" cap="flat" cmpd="sng">
                      <a:solidFill>
                        <a:srgbClr val="2B2B2B">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
        <p:nvSpPr>
          <p:cNvPr id="1967" name="Google Shape;1967;p232"/>
          <p:cNvSpPr txBox="1">
            <a:spLocks noGrp="1"/>
          </p:cNvSpPr>
          <p:nvPr>
            <p:ph type="title"/>
          </p:nvPr>
        </p:nvSpPr>
        <p:spPr>
          <a:prstGeom prst="rect">
            <a:avLst/>
          </a:prstGeom>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b="1"/>
              <a:t>Serverless vs. Managed Services</a:t>
            </a:r>
            <a:endParaRPr b="1"/>
          </a:p>
        </p:txBody>
      </p:sp>
      <p:sp>
        <p:nvSpPr>
          <p:cNvPr id="3" name="Slide Number Placeholder 3">
            <a:extLst>
              <a:ext uri="{FF2B5EF4-FFF2-40B4-BE49-F238E27FC236}">
                <a16:creationId xmlns:a16="http://schemas.microsoft.com/office/drawing/2014/main" id="{0B06F149-2DCE-9B09-7654-0F2E664A98F8}"/>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tx1"/>
                </a:solidFill>
              </a:rPr>
              <a:pPr/>
              <a:t>38</a:t>
            </a:fld>
            <a:endParaRPr lang="en" dirty="0">
              <a:solidFill>
                <a:schemeClr val="tx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BD47-2374-443F-91B4-CE5B25AE41DF}"/>
              </a:ext>
            </a:extLst>
          </p:cNvPr>
          <p:cNvSpPr>
            <a:spLocks noGrp="1"/>
          </p:cNvSpPr>
          <p:nvPr>
            <p:ph type="title"/>
          </p:nvPr>
        </p:nvSpPr>
        <p:spPr/>
        <p:txBody>
          <a:bodyPr/>
          <a:lstStyle/>
          <a:p>
            <a:r>
              <a:rPr lang="en-US" dirty="0"/>
              <a:t>Big Data Overview in AWS (Ingestion)</a:t>
            </a:r>
          </a:p>
        </p:txBody>
      </p:sp>
      <p:sp>
        <p:nvSpPr>
          <p:cNvPr id="4" name="Slide Number Placeholder 3">
            <a:extLst>
              <a:ext uri="{FF2B5EF4-FFF2-40B4-BE49-F238E27FC236}">
                <a16:creationId xmlns:a16="http://schemas.microsoft.com/office/drawing/2014/main" id="{ADDAA15E-85D8-46CB-A06C-7986EE40FA1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39</a:t>
            </a:fld>
            <a:endParaRPr lang="en" dirty="0"/>
          </a:p>
        </p:txBody>
      </p:sp>
    </p:spTree>
    <p:extLst>
      <p:ext uri="{BB962C8B-B14F-4D97-AF65-F5344CB8AC3E}">
        <p14:creationId xmlns:p14="http://schemas.microsoft.com/office/powerpoint/2010/main" val="2734738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9"/>
        <p:cNvGrpSpPr/>
        <p:nvPr/>
      </p:nvGrpSpPr>
      <p:grpSpPr>
        <a:xfrm>
          <a:off x="0" y="0"/>
          <a:ext cx="0" cy="0"/>
          <a:chOff x="0" y="0"/>
          <a:chExt cx="0" cy="0"/>
        </a:xfrm>
      </p:grpSpPr>
      <p:sp>
        <p:nvSpPr>
          <p:cNvPr id="320" name="Google Shape;320;p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My pledge to you</a:t>
            </a:r>
            <a:endParaRPr>
              <a:solidFill>
                <a:schemeClr val="dk1"/>
              </a:solidFill>
            </a:endParaRPr>
          </a:p>
        </p:txBody>
      </p:sp>
      <p:sp>
        <p:nvSpPr>
          <p:cNvPr id="321" name="Google Shape;321;p7"/>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Make this interactive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Ask you questions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everyone can speak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an on-screen timer </a:t>
            </a:r>
            <a:endParaRPr sz="1500" b="0" i="0" u="none" strike="noStrike" cap="none">
              <a:solidFill>
                <a:srgbClr val="404040"/>
              </a:solidFill>
              <a:latin typeface="Arial"/>
              <a:ea typeface="Arial"/>
              <a:cs typeface="Arial"/>
              <a:sym typeface="Arial"/>
            </a:endParaRPr>
          </a:p>
        </p:txBody>
      </p:sp>
      <p:sp>
        <p:nvSpPr>
          <p:cNvPr id="322" name="Google Shape;322;p7"/>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I will...</a:t>
            </a:r>
            <a:endParaRPr sz="1800" b="1" i="0" u="none" strike="noStrike" cap="none">
              <a:solidFill>
                <a:srgbClr val="F05A28"/>
              </a:solidFill>
              <a:latin typeface="Arial"/>
              <a:ea typeface="Arial"/>
              <a:cs typeface="Arial"/>
              <a:sym typeface="Arial"/>
            </a:endParaRPr>
          </a:p>
        </p:txBody>
      </p:sp>
      <p:sp>
        <p:nvSpPr>
          <p:cNvPr id="323" name="Google Shape;323;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236"/>
          <p:cNvSpPr txBox="1">
            <a:spLocks noGrp="1"/>
          </p:cNvSpPr>
          <p:nvPr>
            <p:ph type="title"/>
          </p:nvPr>
        </p:nvSpPr>
        <p:spPr>
          <a:prstGeom prst="rect">
            <a:avLst/>
          </a:prstGeom>
        </p:spPr>
        <p:txBody>
          <a:bodyPr spcFirstLastPara="1" wrap="square" lIns="0" tIns="0" rIns="0" bIns="0" anchor="t" anchorCtr="0">
            <a:spAutoFit/>
          </a:bodyPr>
          <a:lstStyle/>
          <a:p>
            <a:pPr marL="0" lvl="0" indent="0" algn="l" rtl="0">
              <a:lnSpc>
                <a:spcPct val="90000"/>
              </a:lnSpc>
              <a:spcBef>
                <a:spcPts val="0"/>
              </a:spcBef>
              <a:spcAft>
                <a:spcPts val="0"/>
              </a:spcAft>
              <a:buNone/>
            </a:pPr>
            <a:r>
              <a:rPr lang="en" sz="2400" b="1" dirty="0">
                <a:solidFill>
                  <a:schemeClr val="tx1"/>
                </a:solidFill>
              </a:rPr>
              <a:t>Amazon Kinesis</a:t>
            </a:r>
            <a:endParaRPr sz="2400" b="1" dirty="0">
              <a:solidFill>
                <a:schemeClr val="tx1"/>
              </a:solidFill>
            </a:endParaRPr>
          </a:p>
        </p:txBody>
      </p:sp>
      <p:sp>
        <p:nvSpPr>
          <p:cNvPr id="1995" name="Google Shape;1995;p236"/>
          <p:cNvSpPr txBox="1">
            <a:spLocks noGrp="1"/>
          </p:cNvSpPr>
          <p:nvPr>
            <p:ph type="body" idx="4294967295"/>
          </p:nvPr>
        </p:nvSpPr>
        <p:spPr>
          <a:xfrm>
            <a:off x="5519173" y="796925"/>
            <a:ext cx="3481387" cy="3444875"/>
          </a:xfrm>
          <a:prstGeom prst="rect">
            <a:avLst/>
          </a:prstGeom>
        </p:spPr>
        <p:txBody>
          <a:bodyPr spcFirstLastPara="1" wrap="square" lIns="0" tIns="0" rIns="0" bIns="0" anchor="t" anchorCtr="0">
            <a:noAutofit/>
          </a:bodyPr>
          <a:lstStyle/>
          <a:p>
            <a:pPr marL="457200" lvl="0" indent="-304800" algn="just" rtl="0">
              <a:lnSpc>
                <a:spcPct val="150000"/>
              </a:lnSpc>
              <a:spcBef>
                <a:spcPts val="1000"/>
              </a:spcBef>
              <a:spcAft>
                <a:spcPts val="0"/>
              </a:spcAft>
              <a:buClr>
                <a:schemeClr val="lt1"/>
              </a:buClr>
              <a:buSzPts val="1200"/>
              <a:buFont typeface="Lato"/>
              <a:buChar char="❏"/>
            </a:pPr>
            <a:r>
              <a:rPr lang="en" sz="1200" dirty="0">
                <a:solidFill>
                  <a:schemeClr val="lt1"/>
                </a:solidFill>
                <a:latin typeface="Lato"/>
                <a:ea typeface="Lato"/>
                <a:cs typeface="Lato"/>
                <a:sym typeface="Lato"/>
              </a:rPr>
              <a:t>Makes it easy to collect, process, and analyze real-time, streaming data.</a:t>
            </a:r>
            <a:endParaRPr sz="1200" dirty="0">
              <a:solidFill>
                <a:schemeClr val="lt1"/>
              </a:solidFill>
              <a:latin typeface="Lato"/>
              <a:ea typeface="Lato"/>
              <a:cs typeface="Lato"/>
              <a:sym typeface="Lato"/>
            </a:endParaRPr>
          </a:p>
          <a:p>
            <a:pPr marL="457200" lvl="0" indent="-304800" algn="just" rtl="0">
              <a:lnSpc>
                <a:spcPct val="150000"/>
              </a:lnSpc>
              <a:spcBef>
                <a:spcPts val="1000"/>
              </a:spcBef>
              <a:spcAft>
                <a:spcPts val="0"/>
              </a:spcAft>
              <a:buClr>
                <a:schemeClr val="lt1"/>
              </a:buClr>
              <a:buSzPts val="1200"/>
              <a:buFont typeface="Lato"/>
              <a:buChar char="❏"/>
            </a:pPr>
            <a:r>
              <a:rPr lang="en" sz="1200" dirty="0">
                <a:solidFill>
                  <a:schemeClr val="lt1"/>
                </a:solidFill>
                <a:latin typeface="Lato"/>
                <a:ea typeface="Lato"/>
                <a:cs typeface="Lato"/>
                <a:sym typeface="Lato"/>
              </a:rPr>
              <a:t>Get timely insights and react quickly to new information.</a:t>
            </a:r>
            <a:endParaRPr sz="1200" dirty="0">
              <a:solidFill>
                <a:schemeClr val="lt1"/>
              </a:solidFill>
              <a:latin typeface="Lato"/>
              <a:ea typeface="Lato"/>
              <a:cs typeface="Lato"/>
              <a:sym typeface="Lato"/>
            </a:endParaRPr>
          </a:p>
          <a:p>
            <a:pPr marL="457200" marR="139700" lvl="0" indent="-304800" algn="just" rtl="0">
              <a:lnSpc>
                <a:spcPct val="150000"/>
              </a:lnSpc>
              <a:spcBef>
                <a:spcPts val="1000"/>
              </a:spcBef>
              <a:spcAft>
                <a:spcPts val="0"/>
              </a:spcAft>
              <a:buClr>
                <a:schemeClr val="lt1"/>
              </a:buClr>
              <a:buSzPts val="1200"/>
              <a:buFont typeface="Lato"/>
              <a:buChar char="❏"/>
            </a:pPr>
            <a:r>
              <a:rPr lang="en" sz="1200" dirty="0">
                <a:solidFill>
                  <a:schemeClr val="lt1"/>
                </a:solidFill>
                <a:latin typeface="Lato"/>
                <a:ea typeface="Lato"/>
                <a:cs typeface="Lato"/>
                <a:sym typeface="Lato"/>
              </a:rPr>
              <a:t>Enables you to ingest, buffer, and process streaming data in real-time.</a:t>
            </a:r>
            <a:endParaRPr sz="1200" dirty="0">
              <a:solidFill>
                <a:schemeClr val="lt1"/>
              </a:solidFill>
              <a:latin typeface="Lato"/>
              <a:ea typeface="Lato"/>
              <a:cs typeface="Lato"/>
              <a:sym typeface="Lato"/>
            </a:endParaRPr>
          </a:p>
          <a:p>
            <a:pPr marL="457200" marR="139700" lvl="0" indent="-304800" algn="just" rtl="0">
              <a:lnSpc>
                <a:spcPct val="150000"/>
              </a:lnSpc>
              <a:spcBef>
                <a:spcPts val="1000"/>
              </a:spcBef>
              <a:spcAft>
                <a:spcPts val="0"/>
              </a:spcAft>
              <a:buClr>
                <a:schemeClr val="lt1"/>
              </a:buClr>
              <a:buSzPts val="1200"/>
              <a:buFont typeface="Lato"/>
              <a:buChar char="❏"/>
            </a:pPr>
            <a:r>
              <a:rPr lang="en" sz="1200" dirty="0">
                <a:solidFill>
                  <a:schemeClr val="lt1"/>
                </a:solidFill>
                <a:latin typeface="Lato"/>
                <a:ea typeface="Lato"/>
                <a:cs typeface="Lato"/>
                <a:sym typeface="Lato"/>
              </a:rPr>
              <a:t>Derive insights in seconds or minutes instead of hours or days.</a:t>
            </a:r>
            <a:endParaRPr sz="1200" dirty="0">
              <a:solidFill>
                <a:schemeClr val="lt1"/>
              </a:solidFill>
              <a:latin typeface="Lato"/>
              <a:ea typeface="Lato"/>
              <a:cs typeface="Lato"/>
              <a:sym typeface="Lato"/>
            </a:endParaRPr>
          </a:p>
          <a:p>
            <a:pPr marL="457200" marR="139700" lvl="0" indent="-304800" algn="just" rtl="0">
              <a:lnSpc>
                <a:spcPct val="150000"/>
              </a:lnSpc>
              <a:spcBef>
                <a:spcPts val="1000"/>
              </a:spcBef>
              <a:spcAft>
                <a:spcPts val="0"/>
              </a:spcAft>
              <a:buClr>
                <a:schemeClr val="lt1"/>
              </a:buClr>
              <a:buSzPts val="1200"/>
              <a:buFont typeface="Lato"/>
              <a:buChar char="❏"/>
            </a:pPr>
            <a:r>
              <a:rPr lang="en" sz="1200" dirty="0">
                <a:solidFill>
                  <a:schemeClr val="lt1"/>
                </a:solidFill>
                <a:latin typeface="Lato"/>
                <a:ea typeface="Lato"/>
                <a:cs typeface="Lato"/>
                <a:sym typeface="Lato"/>
              </a:rPr>
              <a:t>Fully Managed and runs your streaming applications without requiring you to manage any infrastructure.</a:t>
            </a:r>
            <a:endParaRPr sz="1200" dirty="0">
              <a:solidFill>
                <a:schemeClr val="lt1"/>
              </a:solidFill>
              <a:latin typeface="Lato"/>
              <a:ea typeface="Lato"/>
              <a:cs typeface="Lato"/>
              <a:sym typeface="Lato"/>
            </a:endParaRPr>
          </a:p>
        </p:txBody>
      </p:sp>
      <p:pic>
        <p:nvPicPr>
          <p:cNvPr id="1994" name="Google Shape;1994;p236"/>
          <p:cNvPicPr preferRelativeResize="0"/>
          <p:nvPr/>
        </p:nvPicPr>
        <p:blipFill>
          <a:blip r:embed="rId3">
            <a:alphaModFix/>
          </a:blip>
          <a:stretch>
            <a:fillRect/>
          </a:stretch>
        </p:blipFill>
        <p:spPr>
          <a:xfrm>
            <a:off x="132525" y="1403450"/>
            <a:ext cx="5188676" cy="2231801"/>
          </a:xfrm>
          <a:prstGeom prst="rect">
            <a:avLst/>
          </a:prstGeom>
          <a:noFill/>
          <a:ln>
            <a:noFill/>
          </a:ln>
        </p:spPr>
      </p:pic>
      <p:sp>
        <p:nvSpPr>
          <p:cNvPr id="1996" name="Google Shape;1996;p236"/>
          <p:cNvSpPr txBox="1"/>
          <p:nvPr/>
        </p:nvSpPr>
        <p:spPr>
          <a:xfrm>
            <a:off x="1123738" y="3899525"/>
            <a:ext cx="30000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231F20"/>
                </a:solidFill>
                <a:latin typeface="Lato"/>
                <a:ea typeface="Lato"/>
                <a:cs typeface="Lato"/>
                <a:sym typeface="Lato"/>
              </a:rPr>
              <a:t>Amazon Kinesis Architecture</a:t>
            </a:r>
            <a:endParaRPr sz="900">
              <a:solidFill>
                <a:srgbClr val="231F20"/>
              </a:solidFill>
              <a:latin typeface="Lato"/>
              <a:ea typeface="Lato"/>
              <a:cs typeface="Lato"/>
              <a:sym typeface="Lato"/>
            </a:endParaRPr>
          </a:p>
        </p:txBody>
      </p:sp>
      <p:sp>
        <p:nvSpPr>
          <p:cNvPr id="1997" name="Google Shape;1997;p236"/>
          <p:cNvSpPr txBox="1"/>
          <p:nvPr/>
        </p:nvSpPr>
        <p:spPr>
          <a:xfrm>
            <a:off x="1757050" y="3635250"/>
            <a:ext cx="17334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i="1">
                <a:latin typeface="Lato"/>
                <a:ea typeface="Lato"/>
                <a:cs typeface="Lato"/>
                <a:sym typeface="Lato"/>
              </a:rPr>
              <a:t>Source: https://docs.aws.amazon.com</a:t>
            </a:r>
            <a:endParaRPr sz="700" i="1">
              <a:latin typeface="Lato"/>
              <a:ea typeface="Lato"/>
              <a:cs typeface="Lato"/>
              <a:sym typeface="Lato"/>
            </a:endParaRPr>
          </a:p>
        </p:txBody>
      </p:sp>
      <p:sp>
        <p:nvSpPr>
          <p:cNvPr id="2" name="Slide Number Placeholder 3">
            <a:extLst>
              <a:ext uri="{FF2B5EF4-FFF2-40B4-BE49-F238E27FC236}">
                <a16:creationId xmlns:a16="http://schemas.microsoft.com/office/drawing/2014/main" id="{C8A24775-2787-820F-198D-068B5EF62A4A}"/>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bg1"/>
                </a:solidFill>
              </a:rPr>
              <a:pPr/>
              <a:t>40</a:t>
            </a:fld>
            <a:endParaRPr lang="en" dirty="0">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4" name="Google Shape;2024;p238"/>
          <p:cNvSpPr txBox="1">
            <a:spLocks noGrp="1"/>
          </p:cNvSpPr>
          <p:nvPr>
            <p:ph type="title"/>
          </p:nvPr>
        </p:nvSpPr>
        <p:spPr>
          <a:prstGeom prst="rect">
            <a:avLst/>
          </a:prstGeom>
        </p:spPr>
        <p:txBody>
          <a:bodyPr spcFirstLastPara="1" wrap="square" lIns="0" tIns="0" rIns="0" bIns="0" anchor="t" anchorCtr="0">
            <a:spAutoFit/>
          </a:bodyPr>
          <a:lstStyle/>
          <a:p>
            <a:pPr marL="0" lvl="0" indent="0" algn="l" rtl="0">
              <a:lnSpc>
                <a:spcPct val="90000"/>
              </a:lnSpc>
              <a:spcBef>
                <a:spcPts val="0"/>
              </a:spcBef>
              <a:spcAft>
                <a:spcPts val="0"/>
              </a:spcAft>
              <a:buNone/>
            </a:pPr>
            <a:r>
              <a:rPr lang="en" b="1"/>
              <a:t>Kafka Overview</a:t>
            </a:r>
            <a:endParaRPr b="1"/>
          </a:p>
        </p:txBody>
      </p:sp>
      <p:sp>
        <p:nvSpPr>
          <p:cNvPr id="2025" name="Google Shape;2025;p238"/>
          <p:cNvSpPr txBox="1">
            <a:spLocks noGrp="1"/>
          </p:cNvSpPr>
          <p:nvPr>
            <p:ph type="body" idx="4294967295"/>
          </p:nvPr>
        </p:nvSpPr>
        <p:spPr>
          <a:xfrm>
            <a:off x="5644866" y="430213"/>
            <a:ext cx="3275012" cy="4283075"/>
          </a:xfrm>
          <a:prstGeom prst="rect">
            <a:avLst/>
          </a:prstGeom>
        </p:spPr>
        <p:txBody>
          <a:bodyPr spcFirstLastPara="1" wrap="square" lIns="0" tIns="0" rIns="0" bIns="0" anchor="ctr" anchorCtr="0">
            <a:noAutofit/>
          </a:bodyPr>
          <a:lstStyle/>
          <a:p>
            <a:pPr marL="457200" lvl="0" indent="-304800" algn="l" rtl="0">
              <a:lnSpc>
                <a:spcPct val="115000"/>
              </a:lnSpc>
              <a:spcBef>
                <a:spcPts val="500"/>
              </a:spcBef>
              <a:spcAft>
                <a:spcPts val="0"/>
              </a:spcAft>
              <a:buClr>
                <a:schemeClr val="lt1"/>
              </a:buClr>
              <a:buSzPts val="1200"/>
              <a:buFont typeface="Lato"/>
              <a:buChar char="❏"/>
            </a:pPr>
            <a:r>
              <a:rPr lang="en" sz="1200" dirty="0">
                <a:solidFill>
                  <a:schemeClr val="lt1"/>
                </a:solidFill>
                <a:latin typeface="Lato"/>
                <a:ea typeface="Lato"/>
                <a:cs typeface="Lato"/>
                <a:sym typeface="Lato"/>
              </a:rPr>
              <a:t>Distributed Event streaming platform.</a:t>
            </a:r>
            <a:endParaRPr sz="1200" dirty="0">
              <a:solidFill>
                <a:schemeClr val="lt1"/>
              </a:solidFill>
              <a:latin typeface="Lato"/>
              <a:ea typeface="Lato"/>
              <a:cs typeface="Lato"/>
              <a:sym typeface="Lato"/>
            </a:endParaRPr>
          </a:p>
          <a:p>
            <a:pPr marL="457200" lvl="0" indent="-304800" algn="l" rtl="0">
              <a:lnSpc>
                <a:spcPct val="115000"/>
              </a:lnSpc>
              <a:spcBef>
                <a:spcPts val="500"/>
              </a:spcBef>
              <a:spcAft>
                <a:spcPts val="0"/>
              </a:spcAft>
              <a:buClr>
                <a:schemeClr val="lt1"/>
              </a:buClr>
              <a:buSzPts val="1200"/>
              <a:buFont typeface="Lato"/>
              <a:buChar char="❏"/>
            </a:pPr>
            <a:r>
              <a:rPr lang="en" sz="1200" dirty="0">
                <a:solidFill>
                  <a:schemeClr val="lt1"/>
                </a:solidFill>
                <a:latin typeface="Lato"/>
                <a:ea typeface="Lato"/>
                <a:cs typeface="Lato"/>
                <a:sym typeface="Lato"/>
              </a:rPr>
              <a:t>Developed at LinkedIn in 2010, to simplify LinkedIn architecture.</a:t>
            </a:r>
            <a:endParaRPr sz="1200" dirty="0">
              <a:solidFill>
                <a:schemeClr val="lt1"/>
              </a:solidFill>
              <a:latin typeface="Lato"/>
              <a:ea typeface="Lato"/>
              <a:cs typeface="Lato"/>
              <a:sym typeface="Lato"/>
            </a:endParaRPr>
          </a:p>
          <a:p>
            <a:pPr marL="457200" lvl="0" indent="-304800" algn="l" rtl="0">
              <a:lnSpc>
                <a:spcPct val="115000"/>
              </a:lnSpc>
              <a:spcBef>
                <a:spcPts val="500"/>
              </a:spcBef>
              <a:spcAft>
                <a:spcPts val="0"/>
              </a:spcAft>
              <a:buClr>
                <a:schemeClr val="lt1"/>
              </a:buClr>
              <a:buSzPts val="1200"/>
              <a:buFont typeface="Lato"/>
              <a:buChar char="❏"/>
            </a:pPr>
            <a:r>
              <a:rPr lang="en" sz="1200" dirty="0">
                <a:solidFill>
                  <a:schemeClr val="lt1"/>
                </a:solidFill>
                <a:latin typeface="Lato"/>
                <a:ea typeface="Lato"/>
                <a:cs typeface="Lato"/>
                <a:sym typeface="Lato"/>
              </a:rPr>
              <a:t>Open sourced around year 2011.</a:t>
            </a:r>
            <a:endParaRPr sz="1200" dirty="0">
              <a:solidFill>
                <a:schemeClr val="lt1"/>
              </a:solidFill>
              <a:latin typeface="Lato"/>
              <a:ea typeface="Lato"/>
              <a:cs typeface="Lato"/>
              <a:sym typeface="Lato"/>
            </a:endParaRPr>
          </a:p>
          <a:p>
            <a:pPr marL="457200" lvl="0" indent="-304800" algn="l" rtl="0">
              <a:lnSpc>
                <a:spcPct val="115000"/>
              </a:lnSpc>
              <a:spcBef>
                <a:spcPts val="500"/>
              </a:spcBef>
              <a:spcAft>
                <a:spcPts val="0"/>
              </a:spcAft>
              <a:buClr>
                <a:schemeClr val="lt1"/>
              </a:buClr>
              <a:buSzPts val="1200"/>
              <a:buFont typeface="Lato"/>
              <a:buChar char="❏"/>
            </a:pPr>
            <a:r>
              <a:rPr lang="en" sz="1200" dirty="0">
                <a:solidFill>
                  <a:schemeClr val="lt1"/>
                </a:solidFill>
                <a:latin typeface="Lato"/>
                <a:ea typeface="Lato"/>
                <a:cs typeface="Lato"/>
                <a:sym typeface="Lato"/>
              </a:rPr>
              <a:t>Written in Java and Scala.</a:t>
            </a:r>
            <a:endParaRPr sz="1200" dirty="0">
              <a:solidFill>
                <a:schemeClr val="lt1"/>
              </a:solidFill>
              <a:latin typeface="Lato"/>
              <a:ea typeface="Lato"/>
              <a:cs typeface="Lato"/>
              <a:sym typeface="Lato"/>
            </a:endParaRPr>
          </a:p>
          <a:p>
            <a:pPr marL="457200" lvl="0" indent="-304800" algn="l" rtl="0">
              <a:lnSpc>
                <a:spcPct val="115000"/>
              </a:lnSpc>
              <a:spcBef>
                <a:spcPts val="500"/>
              </a:spcBef>
              <a:spcAft>
                <a:spcPts val="0"/>
              </a:spcAft>
              <a:buClr>
                <a:schemeClr val="lt1"/>
              </a:buClr>
              <a:buSzPts val="1200"/>
              <a:buFont typeface="Lato"/>
              <a:buChar char="❏"/>
            </a:pPr>
            <a:r>
              <a:rPr lang="en" sz="1200" dirty="0">
                <a:solidFill>
                  <a:schemeClr val="lt1"/>
                </a:solidFill>
                <a:latin typeface="Lato"/>
                <a:ea typeface="Lato"/>
                <a:cs typeface="Lato"/>
                <a:sym typeface="Lato"/>
              </a:rPr>
              <a:t>Publish-Subscribe based fault tolerant messaging system.</a:t>
            </a:r>
            <a:endParaRPr sz="1200" dirty="0">
              <a:solidFill>
                <a:schemeClr val="lt1"/>
              </a:solidFill>
              <a:latin typeface="Lato"/>
              <a:ea typeface="Lato"/>
              <a:cs typeface="Lato"/>
              <a:sym typeface="Lato"/>
            </a:endParaRPr>
          </a:p>
          <a:p>
            <a:pPr marL="457200" lvl="0" indent="-304800" algn="l" rtl="0">
              <a:lnSpc>
                <a:spcPct val="115000"/>
              </a:lnSpc>
              <a:spcBef>
                <a:spcPts val="500"/>
              </a:spcBef>
              <a:spcAft>
                <a:spcPts val="0"/>
              </a:spcAft>
              <a:buClr>
                <a:schemeClr val="lt1"/>
              </a:buClr>
              <a:buSzPts val="1200"/>
              <a:buFont typeface="Lato"/>
              <a:buChar char="❏"/>
            </a:pPr>
            <a:r>
              <a:rPr lang="en" sz="1200" dirty="0">
                <a:solidFill>
                  <a:schemeClr val="lt1"/>
                </a:solidFill>
                <a:latin typeface="Lato"/>
                <a:ea typeface="Lato"/>
                <a:cs typeface="Lato"/>
                <a:sym typeface="Lato"/>
              </a:rPr>
              <a:t>Can handle millions of messages per second.</a:t>
            </a:r>
            <a:endParaRPr sz="1200" dirty="0">
              <a:solidFill>
                <a:schemeClr val="lt1"/>
              </a:solidFill>
              <a:latin typeface="Lato"/>
              <a:ea typeface="Lato"/>
              <a:cs typeface="Lato"/>
              <a:sym typeface="Lato"/>
            </a:endParaRPr>
          </a:p>
          <a:p>
            <a:pPr marL="457200" lvl="0" indent="-304800" algn="l" rtl="0">
              <a:lnSpc>
                <a:spcPct val="115000"/>
              </a:lnSpc>
              <a:spcBef>
                <a:spcPts val="500"/>
              </a:spcBef>
              <a:spcAft>
                <a:spcPts val="0"/>
              </a:spcAft>
              <a:buClr>
                <a:schemeClr val="lt1"/>
              </a:buClr>
              <a:buSzPts val="1200"/>
              <a:buFont typeface="Lato"/>
              <a:buChar char="❏"/>
            </a:pPr>
            <a:r>
              <a:rPr lang="en" sz="1200" dirty="0">
                <a:solidFill>
                  <a:schemeClr val="lt1"/>
                </a:solidFill>
                <a:latin typeface="Lato"/>
                <a:ea typeface="Lato"/>
                <a:cs typeface="Lato"/>
                <a:sym typeface="Lato"/>
              </a:rPr>
              <a:t>Kafka stores messages in </a:t>
            </a:r>
            <a:r>
              <a:rPr lang="en" sz="1200" dirty="0">
                <a:solidFill>
                  <a:schemeClr val="lt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topics</a:t>
            </a:r>
            <a:r>
              <a:rPr lang="en" sz="1200" dirty="0">
                <a:solidFill>
                  <a:schemeClr val="lt1"/>
                </a:solidFill>
                <a:latin typeface="Lato"/>
                <a:ea typeface="Lato"/>
                <a:cs typeface="Lato"/>
                <a:sym typeface="Lato"/>
              </a:rPr>
              <a:t> that are partitioned and replicated across multiple </a:t>
            </a:r>
            <a:r>
              <a:rPr lang="en" sz="1200" dirty="0">
                <a:solidFill>
                  <a:schemeClr val="lt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brokers</a:t>
            </a:r>
            <a:r>
              <a:rPr lang="en" sz="1200" dirty="0">
                <a:solidFill>
                  <a:schemeClr val="lt1"/>
                </a:solidFill>
                <a:latin typeface="Lato"/>
                <a:ea typeface="Lato"/>
                <a:cs typeface="Lato"/>
                <a:sym typeface="Lato"/>
              </a:rPr>
              <a:t> in a cluster.</a:t>
            </a:r>
            <a:endParaRPr sz="1200" dirty="0">
              <a:solidFill>
                <a:schemeClr val="lt1"/>
              </a:solidFill>
              <a:latin typeface="Lato"/>
              <a:ea typeface="Lato"/>
              <a:cs typeface="Lato"/>
              <a:sym typeface="Lato"/>
            </a:endParaRPr>
          </a:p>
          <a:p>
            <a:pPr marL="457200" lvl="0" indent="-304800" algn="l" rtl="0">
              <a:lnSpc>
                <a:spcPct val="115000"/>
              </a:lnSpc>
              <a:spcBef>
                <a:spcPts val="500"/>
              </a:spcBef>
              <a:spcAft>
                <a:spcPts val="0"/>
              </a:spcAft>
              <a:buClr>
                <a:schemeClr val="lt1"/>
              </a:buClr>
              <a:buSzPts val="1200"/>
              <a:buFont typeface="Lato"/>
              <a:buChar char="❏"/>
            </a:pPr>
            <a:r>
              <a:rPr lang="en" sz="1200" dirty="0">
                <a:solidFill>
                  <a:schemeClr val="lt1"/>
                </a:solidFill>
                <a:latin typeface="Lato"/>
                <a:ea typeface="Lato"/>
                <a:cs typeface="Lato"/>
                <a:sym typeface="Lato"/>
              </a:rPr>
              <a:t>Producers publish messages to topics from which </a:t>
            </a:r>
            <a:r>
              <a:rPr lang="en" sz="1200" dirty="0">
                <a:solidFill>
                  <a:schemeClr val="lt1"/>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consumers</a:t>
            </a:r>
            <a:r>
              <a:rPr lang="en" sz="1200" dirty="0">
                <a:solidFill>
                  <a:schemeClr val="lt1"/>
                </a:solidFill>
                <a:latin typeface="Lato"/>
                <a:ea typeface="Lato"/>
                <a:cs typeface="Lato"/>
                <a:sym typeface="Lato"/>
              </a:rPr>
              <a:t> read.</a:t>
            </a:r>
            <a:endParaRPr sz="1200" dirty="0">
              <a:solidFill>
                <a:schemeClr val="lt1"/>
              </a:solidFill>
              <a:latin typeface="Lato"/>
              <a:ea typeface="Lato"/>
              <a:cs typeface="Lato"/>
              <a:sym typeface="Lato"/>
            </a:endParaRPr>
          </a:p>
        </p:txBody>
      </p:sp>
      <p:pic>
        <p:nvPicPr>
          <p:cNvPr id="2026" name="Google Shape;2026;p238"/>
          <p:cNvPicPr preferRelativeResize="0"/>
          <p:nvPr/>
        </p:nvPicPr>
        <p:blipFill>
          <a:blip r:embed="rId6">
            <a:alphaModFix/>
          </a:blip>
          <a:stretch>
            <a:fillRect/>
          </a:stretch>
        </p:blipFill>
        <p:spPr>
          <a:xfrm>
            <a:off x="158535" y="1103700"/>
            <a:ext cx="5057375" cy="3214775"/>
          </a:xfrm>
          <a:prstGeom prst="rect">
            <a:avLst/>
          </a:prstGeom>
          <a:noFill/>
          <a:ln>
            <a:noFill/>
          </a:ln>
        </p:spPr>
      </p:pic>
      <p:sp>
        <p:nvSpPr>
          <p:cNvPr id="2" name="Slide Number Placeholder 3">
            <a:extLst>
              <a:ext uri="{FF2B5EF4-FFF2-40B4-BE49-F238E27FC236}">
                <a16:creationId xmlns:a16="http://schemas.microsoft.com/office/drawing/2014/main" id="{E3526F2B-753F-8A9C-AC18-6ED9E9F9B442}"/>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bg1"/>
                </a:solidFill>
              </a:rPr>
              <a:pPr/>
              <a:t>41</a:t>
            </a:fld>
            <a:endParaRPr lang="en" dirty="0">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240"/>
          <p:cNvSpPr txBox="1">
            <a:spLocks noGrp="1"/>
          </p:cNvSpPr>
          <p:nvPr>
            <p:ph type="title"/>
          </p:nvPr>
        </p:nvSpPr>
        <p:spPr>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b="1"/>
              <a:t>Amazon MSK</a:t>
            </a:r>
            <a:endParaRPr/>
          </a:p>
        </p:txBody>
      </p:sp>
      <p:sp>
        <p:nvSpPr>
          <p:cNvPr id="2038" name="Google Shape;2038;p240"/>
          <p:cNvSpPr txBox="1">
            <a:spLocks noGrp="1"/>
          </p:cNvSpPr>
          <p:nvPr>
            <p:ph type="subTitle" idx="1"/>
          </p:nvPr>
        </p:nvSpPr>
        <p:spPr>
          <a:xfrm>
            <a:off x="837818" y="1333175"/>
            <a:ext cx="7625100" cy="3173100"/>
          </a:xfrm>
          <a:prstGeom prst="rect">
            <a:avLst/>
          </a:prstGeom>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1200" dirty="0">
                <a:latin typeface="Lato"/>
                <a:ea typeface="Lato"/>
                <a:cs typeface="Lato"/>
                <a:sym typeface="Lato"/>
              </a:rPr>
              <a:t>Amazon MSK is a fully managed service that removes the complexities of managing Kafka clusters so that you can focus on building real-time applications.</a:t>
            </a:r>
            <a:endParaRPr sz="1200" dirty="0">
              <a:latin typeface="Lato"/>
              <a:ea typeface="Lato"/>
              <a:cs typeface="Lato"/>
              <a:sym typeface="Lato"/>
            </a:endParaRPr>
          </a:p>
          <a:p>
            <a:pPr marL="457200" lvl="0" indent="-304800" algn="l" rtl="0">
              <a:spcBef>
                <a:spcPts val="1000"/>
              </a:spcBef>
              <a:spcAft>
                <a:spcPts val="0"/>
              </a:spcAft>
              <a:buClrTx/>
              <a:buSzPts val="1200"/>
              <a:buFont typeface="Lato"/>
              <a:buChar char="❏"/>
            </a:pPr>
            <a:r>
              <a:rPr lang="en" sz="1200" dirty="0">
                <a:latin typeface="Lato"/>
                <a:ea typeface="Lato"/>
                <a:cs typeface="Lato"/>
                <a:sym typeface="Lato"/>
              </a:rPr>
              <a:t>Fully compatible with Apache Kafka v1.1.1</a:t>
            </a:r>
            <a:endParaRPr sz="1200" dirty="0">
              <a:latin typeface="Lato"/>
              <a:ea typeface="Lato"/>
              <a:cs typeface="Lato"/>
              <a:sym typeface="Lato"/>
            </a:endParaRPr>
          </a:p>
          <a:p>
            <a:pPr marL="457200" lvl="0" indent="-304800" algn="l" rtl="0">
              <a:spcBef>
                <a:spcPts val="1000"/>
              </a:spcBef>
              <a:spcAft>
                <a:spcPts val="0"/>
              </a:spcAft>
              <a:buClrTx/>
              <a:buSzPts val="1200"/>
              <a:buFont typeface="Lato"/>
              <a:buChar char="❏"/>
            </a:pPr>
            <a:r>
              <a:rPr lang="en" sz="1200" dirty="0">
                <a:latin typeface="Lato"/>
                <a:ea typeface="Lato"/>
                <a:cs typeface="Lato"/>
                <a:sym typeface="Lato"/>
              </a:rPr>
              <a:t>AWS Management Console and AWS API for provisioning</a:t>
            </a:r>
            <a:endParaRPr sz="1200" dirty="0">
              <a:latin typeface="Lato"/>
              <a:ea typeface="Lato"/>
              <a:cs typeface="Lato"/>
              <a:sym typeface="Lato"/>
            </a:endParaRPr>
          </a:p>
          <a:p>
            <a:pPr marL="457200" lvl="0" indent="-304800" algn="l" rtl="0">
              <a:spcBef>
                <a:spcPts val="1000"/>
              </a:spcBef>
              <a:spcAft>
                <a:spcPts val="0"/>
              </a:spcAft>
              <a:buClrTx/>
              <a:buSzPts val="1200"/>
              <a:buFont typeface="Lato"/>
              <a:buChar char="❏"/>
            </a:pPr>
            <a:r>
              <a:rPr lang="en" sz="1200" dirty="0">
                <a:latin typeface="Lato"/>
                <a:ea typeface="Lato"/>
                <a:cs typeface="Lato"/>
                <a:sym typeface="Lato"/>
              </a:rPr>
              <a:t>Clusters are set up automatically</a:t>
            </a:r>
            <a:endParaRPr sz="1200" dirty="0">
              <a:latin typeface="Lato"/>
              <a:ea typeface="Lato"/>
              <a:cs typeface="Lato"/>
              <a:sym typeface="Lato"/>
            </a:endParaRPr>
          </a:p>
          <a:p>
            <a:pPr marL="457200" lvl="0" indent="-304800" algn="l" rtl="0">
              <a:spcBef>
                <a:spcPts val="1000"/>
              </a:spcBef>
              <a:spcAft>
                <a:spcPts val="0"/>
              </a:spcAft>
              <a:buClrTx/>
              <a:buSzPts val="1200"/>
              <a:buFont typeface="Lato"/>
              <a:buChar char="❏"/>
            </a:pPr>
            <a:r>
              <a:rPr lang="en" sz="1200" dirty="0">
                <a:latin typeface="Lato"/>
                <a:ea typeface="Lato"/>
                <a:cs typeface="Lato"/>
                <a:sym typeface="Lato"/>
              </a:rPr>
              <a:t>Provision for Apache Kafka brokers and storage</a:t>
            </a:r>
            <a:endParaRPr sz="1200" dirty="0">
              <a:latin typeface="Lato"/>
              <a:ea typeface="Lato"/>
              <a:cs typeface="Lato"/>
              <a:sym typeface="Lato"/>
            </a:endParaRPr>
          </a:p>
          <a:p>
            <a:pPr marL="457200" lvl="0" indent="-304800" algn="l" rtl="0">
              <a:spcBef>
                <a:spcPts val="1000"/>
              </a:spcBef>
              <a:spcAft>
                <a:spcPts val="1000"/>
              </a:spcAft>
              <a:buClrTx/>
              <a:buSzPts val="1200"/>
              <a:buFont typeface="Lato"/>
              <a:buChar char="❏"/>
            </a:pPr>
            <a:r>
              <a:rPr lang="en" sz="1200" dirty="0">
                <a:latin typeface="Lato"/>
                <a:ea typeface="Lato"/>
                <a:cs typeface="Lato"/>
                <a:sym typeface="Lato"/>
              </a:rPr>
              <a:t>Create and tear down clusters on-demand</a:t>
            </a:r>
            <a:endParaRPr sz="1200" dirty="0">
              <a:latin typeface="Lato"/>
              <a:ea typeface="Lato"/>
              <a:cs typeface="Lato"/>
              <a:sym typeface="Lato"/>
            </a:endParaRPr>
          </a:p>
        </p:txBody>
      </p:sp>
      <p:sp>
        <p:nvSpPr>
          <p:cNvPr id="2" name="Slide Number Placeholder 3">
            <a:extLst>
              <a:ext uri="{FF2B5EF4-FFF2-40B4-BE49-F238E27FC236}">
                <a16:creationId xmlns:a16="http://schemas.microsoft.com/office/drawing/2014/main" id="{723A7AE8-E148-03C2-67B5-A16D495A3BD2}"/>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tx1"/>
                </a:solidFill>
              </a:rPr>
              <a:pPr/>
              <a:t>42</a:t>
            </a:fld>
            <a:endParaRPr lang="en" dirty="0">
              <a:solidFill>
                <a:schemeClr val="tx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242"/>
          <p:cNvSpPr txBox="1">
            <a:spLocks noGrp="1"/>
          </p:cNvSpPr>
          <p:nvPr>
            <p:ph type="title"/>
          </p:nvPr>
        </p:nvSpPr>
        <p:spPr>
          <a:prstGeom prst="rect">
            <a:avLst/>
          </a:prstGeom>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b="1"/>
              <a:t>Amazon MSK works</a:t>
            </a:r>
            <a:endParaRPr b="1"/>
          </a:p>
        </p:txBody>
      </p:sp>
      <p:pic>
        <p:nvPicPr>
          <p:cNvPr id="2066" name="Google Shape;2066;p242"/>
          <p:cNvPicPr preferRelativeResize="0"/>
          <p:nvPr/>
        </p:nvPicPr>
        <p:blipFill>
          <a:blip r:embed="rId3">
            <a:alphaModFix/>
          </a:blip>
          <a:stretch>
            <a:fillRect/>
          </a:stretch>
        </p:blipFill>
        <p:spPr>
          <a:xfrm>
            <a:off x="826449" y="855900"/>
            <a:ext cx="3834600" cy="3952425"/>
          </a:xfrm>
          <a:prstGeom prst="rect">
            <a:avLst/>
          </a:prstGeom>
          <a:noFill/>
          <a:ln>
            <a:noFill/>
          </a:ln>
        </p:spPr>
      </p:pic>
      <p:sp>
        <p:nvSpPr>
          <p:cNvPr id="2067" name="Google Shape;2067;p242"/>
          <p:cNvSpPr txBox="1"/>
          <p:nvPr/>
        </p:nvSpPr>
        <p:spPr>
          <a:xfrm>
            <a:off x="5427100" y="141800"/>
            <a:ext cx="3532200" cy="4872900"/>
          </a:xfrm>
          <a:prstGeom prst="rect">
            <a:avLst/>
          </a:prstGeom>
          <a:noFill/>
          <a:ln>
            <a:noFill/>
          </a:ln>
        </p:spPr>
        <p:txBody>
          <a:bodyPr spcFirstLastPara="1" wrap="square" lIns="91425" tIns="91425" rIns="91425" bIns="91425" anchor="ctr" anchorCtr="0">
            <a:noAutofit/>
          </a:bodyPr>
          <a:lstStyle/>
          <a:p>
            <a:pPr marL="457200" marR="0" lvl="0" indent="-298450" algn="l" rtl="0">
              <a:lnSpc>
                <a:spcPct val="150000"/>
              </a:lnSpc>
              <a:spcBef>
                <a:spcPts val="500"/>
              </a:spcBef>
              <a:spcAft>
                <a:spcPts val="0"/>
              </a:spcAft>
              <a:buClr>
                <a:schemeClr val="lt1"/>
              </a:buClr>
              <a:buSzPts val="1100"/>
              <a:buFont typeface="Lato"/>
              <a:buChar char="❏"/>
            </a:pPr>
            <a:r>
              <a:rPr lang="en" sz="1100" b="1">
                <a:solidFill>
                  <a:schemeClr val="lt1"/>
                </a:solidFill>
                <a:latin typeface="Lato"/>
                <a:ea typeface="Lato"/>
                <a:cs typeface="Lato"/>
                <a:sym typeface="Lato"/>
              </a:rPr>
              <a:t>Broker nodes </a:t>
            </a:r>
            <a:r>
              <a:rPr lang="en" sz="1100">
                <a:solidFill>
                  <a:schemeClr val="lt1"/>
                </a:solidFill>
                <a:latin typeface="Lato"/>
                <a:ea typeface="Lato"/>
                <a:cs typeface="Lato"/>
                <a:sym typeface="Lato"/>
              </a:rPr>
              <a:t>— When creating an Amazon MSK cluster, you specify how many broker nodes you want Amazon MSK to create in each Availability Zone.</a:t>
            </a:r>
            <a:endParaRPr sz="1100">
              <a:solidFill>
                <a:schemeClr val="lt1"/>
              </a:solidFill>
              <a:latin typeface="Lato"/>
              <a:ea typeface="Lato"/>
              <a:cs typeface="Lato"/>
              <a:sym typeface="Lato"/>
            </a:endParaRPr>
          </a:p>
          <a:p>
            <a:pPr marL="457200" marR="0" lvl="0" indent="-298450" algn="l" rtl="0">
              <a:lnSpc>
                <a:spcPct val="150000"/>
              </a:lnSpc>
              <a:spcBef>
                <a:spcPts val="500"/>
              </a:spcBef>
              <a:spcAft>
                <a:spcPts val="0"/>
              </a:spcAft>
              <a:buClr>
                <a:schemeClr val="lt1"/>
              </a:buClr>
              <a:buSzPts val="1100"/>
              <a:buFont typeface="Lato"/>
              <a:buChar char="❏"/>
            </a:pPr>
            <a:r>
              <a:rPr lang="en" sz="1100" b="1">
                <a:solidFill>
                  <a:schemeClr val="lt1"/>
                </a:solidFill>
                <a:latin typeface="Lato"/>
                <a:ea typeface="Lato"/>
                <a:cs typeface="Lato"/>
                <a:sym typeface="Lato"/>
              </a:rPr>
              <a:t>ZooKeeper nodes</a:t>
            </a:r>
            <a:r>
              <a:rPr lang="en" sz="1100">
                <a:solidFill>
                  <a:schemeClr val="lt1"/>
                </a:solidFill>
                <a:latin typeface="Lato"/>
                <a:ea typeface="Lato"/>
                <a:cs typeface="Lato"/>
                <a:sym typeface="Lato"/>
              </a:rPr>
              <a:t> — Amazon MSK creates Apache ZooKeeper nodes for you. </a:t>
            </a:r>
            <a:endParaRPr sz="1100">
              <a:solidFill>
                <a:schemeClr val="lt1"/>
              </a:solidFill>
              <a:latin typeface="Lato"/>
              <a:ea typeface="Lato"/>
              <a:cs typeface="Lato"/>
              <a:sym typeface="Lato"/>
            </a:endParaRPr>
          </a:p>
          <a:p>
            <a:pPr marL="457200" marR="0" lvl="0" indent="-298450" algn="l" rtl="0">
              <a:lnSpc>
                <a:spcPct val="150000"/>
              </a:lnSpc>
              <a:spcBef>
                <a:spcPts val="500"/>
              </a:spcBef>
              <a:spcAft>
                <a:spcPts val="0"/>
              </a:spcAft>
              <a:buClr>
                <a:schemeClr val="lt1"/>
              </a:buClr>
              <a:buSzPts val="1100"/>
              <a:buFont typeface="Lato"/>
              <a:buChar char="❏"/>
            </a:pPr>
            <a:r>
              <a:rPr lang="en" sz="1100" b="1">
                <a:solidFill>
                  <a:schemeClr val="lt1"/>
                </a:solidFill>
                <a:latin typeface="Lato"/>
                <a:ea typeface="Lato"/>
                <a:cs typeface="Lato"/>
                <a:sym typeface="Lato"/>
              </a:rPr>
              <a:t>Producers, consumers, and topic creators</a:t>
            </a:r>
            <a:r>
              <a:rPr lang="en" sz="1100">
                <a:solidFill>
                  <a:schemeClr val="lt1"/>
                </a:solidFill>
                <a:latin typeface="Lato"/>
                <a:ea typeface="Lato"/>
                <a:cs typeface="Lato"/>
                <a:sym typeface="Lato"/>
              </a:rPr>
              <a:t> — Amazon MSK lets you use Apache Kafka data-plane operations to create topics and to produce and consume data.</a:t>
            </a:r>
            <a:endParaRPr sz="1100">
              <a:solidFill>
                <a:schemeClr val="lt1"/>
              </a:solidFill>
              <a:latin typeface="Lato"/>
              <a:ea typeface="Lato"/>
              <a:cs typeface="Lato"/>
              <a:sym typeface="Lato"/>
            </a:endParaRPr>
          </a:p>
          <a:p>
            <a:pPr marL="457200" marR="0" lvl="0" indent="-298450" algn="l" rtl="0">
              <a:lnSpc>
                <a:spcPct val="150000"/>
              </a:lnSpc>
              <a:spcBef>
                <a:spcPts val="500"/>
              </a:spcBef>
              <a:spcAft>
                <a:spcPts val="0"/>
              </a:spcAft>
              <a:buClr>
                <a:schemeClr val="lt1"/>
              </a:buClr>
              <a:buSzPts val="1100"/>
              <a:buFont typeface="Lato"/>
              <a:buChar char="❏"/>
            </a:pPr>
            <a:r>
              <a:rPr lang="en" sz="1100" b="1">
                <a:solidFill>
                  <a:schemeClr val="lt1"/>
                </a:solidFill>
                <a:latin typeface="Lato"/>
                <a:ea typeface="Lato"/>
                <a:cs typeface="Lato"/>
                <a:sym typeface="Lato"/>
              </a:rPr>
              <a:t>Cluster Operations</a:t>
            </a:r>
            <a:r>
              <a:rPr lang="en" sz="1100">
                <a:solidFill>
                  <a:schemeClr val="lt1"/>
                </a:solidFill>
                <a:latin typeface="Lato"/>
                <a:ea typeface="Lato"/>
                <a:cs typeface="Lato"/>
                <a:sym typeface="Lato"/>
              </a:rPr>
              <a:t>  - Use the AWS Management Console, the AWS Command Line Interface (AWS CLI), or the APIs in the SDK to perform control-plane operations. </a:t>
            </a:r>
            <a:endParaRPr sz="1100">
              <a:solidFill>
                <a:schemeClr val="lt1"/>
              </a:solidFill>
              <a:latin typeface="Lato"/>
              <a:ea typeface="Lato"/>
              <a:cs typeface="Lato"/>
              <a:sym typeface="Lato"/>
            </a:endParaRPr>
          </a:p>
        </p:txBody>
      </p:sp>
      <p:sp>
        <p:nvSpPr>
          <p:cNvPr id="2068" name="Google Shape;2068;p242"/>
          <p:cNvSpPr txBox="1"/>
          <p:nvPr/>
        </p:nvSpPr>
        <p:spPr>
          <a:xfrm>
            <a:off x="1243750" y="4808325"/>
            <a:ext cx="30000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i="1" dirty="0">
                <a:solidFill>
                  <a:schemeClr val="tx1"/>
                </a:solidFill>
                <a:latin typeface="Lato"/>
                <a:ea typeface="Lato"/>
                <a:cs typeface="Lato"/>
                <a:sym typeface="Lato"/>
              </a:rPr>
              <a:t>Source: https://docs.aws.amazon.com/mskl</a:t>
            </a:r>
            <a:endParaRPr sz="700" i="1" dirty="0">
              <a:solidFill>
                <a:schemeClr val="tx1"/>
              </a:solidFill>
              <a:latin typeface="Lato"/>
              <a:ea typeface="Lato"/>
              <a:cs typeface="Lato"/>
              <a:sym typeface="Lato"/>
            </a:endParaRPr>
          </a:p>
        </p:txBody>
      </p:sp>
      <p:sp>
        <p:nvSpPr>
          <p:cNvPr id="2" name="Slide Number Placeholder 3">
            <a:extLst>
              <a:ext uri="{FF2B5EF4-FFF2-40B4-BE49-F238E27FC236}">
                <a16:creationId xmlns:a16="http://schemas.microsoft.com/office/drawing/2014/main" id="{3C91224B-89E1-E93B-A5E3-76A34ABF6FD8}"/>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bg1"/>
                </a:solidFill>
              </a:rPr>
              <a:pPr/>
              <a:t>43</a:t>
            </a:fld>
            <a:endParaRPr lang="en"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BD47-2374-443F-91B4-CE5B25AE41DF}"/>
              </a:ext>
            </a:extLst>
          </p:cNvPr>
          <p:cNvSpPr>
            <a:spLocks noGrp="1"/>
          </p:cNvSpPr>
          <p:nvPr>
            <p:ph type="title"/>
          </p:nvPr>
        </p:nvSpPr>
        <p:spPr/>
        <p:txBody>
          <a:bodyPr/>
          <a:lstStyle/>
          <a:p>
            <a:r>
              <a:rPr lang="en-US" sz="3200" dirty="0"/>
              <a:t>Big Data Overview in AWS (Processing)</a:t>
            </a:r>
          </a:p>
        </p:txBody>
      </p:sp>
      <p:sp>
        <p:nvSpPr>
          <p:cNvPr id="4" name="Slide Number Placeholder 3">
            <a:extLst>
              <a:ext uri="{FF2B5EF4-FFF2-40B4-BE49-F238E27FC236}">
                <a16:creationId xmlns:a16="http://schemas.microsoft.com/office/drawing/2014/main" id="{ADDAA15E-85D8-46CB-A06C-7986EE40FA1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2166503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245"/>
          <p:cNvSpPr txBox="1">
            <a:spLocks noGrp="1"/>
          </p:cNvSpPr>
          <p:nvPr>
            <p:ph type="title"/>
          </p:nvPr>
        </p:nvSpPr>
        <p:spPr>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b="1"/>
              <a:t>Apache Spark</a:t>
            </a:r>
            <a:endParaRPr b="1"/>
          </a:p>
        </p:txBody>
      </p:sp>
      <p:sp>
        <p:nvSpPr>
          <p:cNvPr id="2087" name="Google Shape;2087;p245"/>
          <p:cNvSpPr txBox="1">
            <a:spLocks noGrp="1"/>
          </p:cNvSpPr>
          <p:nvPr>
            <p:ph type="subTitle" idx="1"/>
          </p:nvPr>
        </p:nvSpPr>
        <p:spPr>
          <a:xfrm>
            <a:off x="759450" y="1395928"/>
            <a:ext cx="7625100" cy="3173100"/>
          </a:xfrm>
          <a:prstGeom prst="rect">
            <a:avLst/>
          </a:prstGeom>
        </p:spPr>
        <p:txBody>
          <a:bodyPr spcFirstLastPara="1" wrap="square" lIns="0" tIns="0" rIns="0" bIns="0" anchor="t" anchorCtr="0">
            <a:noAutofit/>
          </a:bodyPr>
          <a:lstStyle/>
          <a:p>
            <a:pPr marL="0" lvl="0" indent="0" algn="just" rtl="0">
              <a:lnSpc>
                <a:spcPct val="150000"/>
              </a:lnSpc>
              <a:spcBef>
                <a:spcPts val="0"/>
              </a:spcBef>
              <a:spcAft>
                <a:spcPts val="0"/>
              </a:spcAft>
              <a:buNone/>
            </a:pPr>
            <a:r>
              <a:rPr lang="en" sz="1300" dirty="0">
                <a:solidFill>
                  <a:srgbClr val="232F3E"/>
                </a:solidFill>
              </a:rPr>
              <a:t>Apache Spark is an open-source, distributed processing system used for big data workloads.</a:t>
            </a:r>
            <a:endParaRPr sz="1300" dirty="0">
              <a:solidFill>
                <a:srgbClr val="232F3E"/>
              </a:solidFill>
            </a:endParaRPr>
          </a:p>
          <a:p>
            <a:pPr marL="342900" lvl="0" indent="-247650" algn="just" rtl="0">
              <a:lnSpc>
                <a:spcPct val="150000"/>
              </a:lnSpc>
              <a:spcBef>
                <a:spcPts val="0"/>
              </a:spcBef>
              <a:spcAft>
                <a:spcPts val="0"/>
              </a:spcAft>
              <a:buClr>
                <a:srgbClr val="232F3E"/>
              </a:buClr>
              <a:buSzPts val="1300"/>
              <a:buChar char="❏"/>
            </a:pPr>
            <a:r>
              <a:rPr lang="en" sz="1300" dirty="0">
                <a:solidFill>
                  <a:srgbClr val="232F3E"/>
                </a:solidFill>
              </a:rPr>
              <a:t>Utilizes in-memory caching and optimized query execution for fast analytic queries against data of any size.</a:t>
            </a:r>
            <a:endParaRPr sz="1300" dirty="0">
              <a:solidFill>
                <a:srgbClr val="232F3E"/>
              </a:solidFill>
            </a:endParaRPr>
          </a:p>
          <a:p>
            <a:pPr marL="342900" lvl="0" indent="-247650" algn="just" rtl="0">
              <a:lnSpc>
                <a:spcPct val="150000"/>
              </a:lnSpc>
              <a:spcBef>
                <a:spcPts val="0"/>
              </a:spcBef>
              <a:spcAft>
                <a:spcPts val="0"/>
              </a:spcAft>
              <a:buClr>
                <a:srgbClr val="232F3E"/>
              </a:buClr>
              <a:buSzPts val="1300"/>
              <a:buChar char="❏"/>
            </a:pPr>
            <a:r>
              <a:rPr lang="en" sz="1300" dirty="0">
                <a:solidFill>
                  <a:srgbClr val="232F3E"/>
                </a:solidFill>
              </a:rPr>
              <a:t>Provides development APIs in Java, Scala, Python and R.</a:t>
            </a:r>
            <a:endParaRPr sz="1300" dirty="0">
              <a:solidFill>
                <a:srgbClr val="232F3E"/>
              </a:solidFill>
            </a:endParaRPr>
          </a:p>
          <a:p>
            <a:pPr marL="342900" lvl="0" indent="-247650" algn="just" rtl="0">
              <a:lnSpc>
                <a:spcPct val="150000"/>
              </a:lnSpc>
              <a:spcBef>
                <a:spcPts val="0"/>
              </a:spcBef>
              <a:spcAft>
                <a:spcPts val="0"/>
              </a:spcAft>
              <a:buClr>
                <a:srgbClr val="232F3E"/>
              </a:buClr>
              <a:buSzPts val="1300"/>
              <a:buChar char="❏"/>
            </a:pPr>
            <a:r>
              <a:rPr lang="en" sz="1300" dirty="0">
                <a:solidFill>
                  <a:srgbClr val="232F3E"/>
                </a:solidFill>
              </a:rPr>
              <a:t>Supports code reuse across multiple workloads — batch processing, interactive queries, real-time analytics, machine learning, and graph processing.</a:t>
            </a:r>
            <a:endParaRPr sz="1300" dirty="0"/>
          </a:p>
        </p:txBody>
      </p:sp>
      <p:sp>
        <p:nvSpPr>
          <p:cNvPr id="2" name="Slide Number Placeholder 3">
            <a:extLst>
              <a:ext uri="{FF2B5EF4-FFF2-40B4-BE49-F238E27FC236}">
                <a16:creationId xmlns:a16="http://schemas.microsoft.com/office/drawing/2014/main" id="{B9F4C102-0003-7907-D6A3-93E33A6376F6}"/>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tx1"/>
                </a:solidFill>
              </a:rPr>
              <a:pPr/>
              <a:t>45</a:t>
            </a:fld>
            <a:endParaRPr lang="en" dirty="0">
              <a:solidFill>
                <a:schemeClr val="tx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246"/>
          <p:cNvSpPr txBox="1">
            <a:spLocks noGrp="1"/>
          </p:cNvSpPr>
          <p:nvPr>
            <p:ph type="title"/>
          </p:nvPr>
        </p:nvSpPr>
        <p:spPr>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b="1"/>
              <a:t>AWS Lambda</a:t>
            </a:r>
            <a:endParaRPr/>
          </a:p>
        </p:txBody>
      </p:sp>
      <p:sp>
        <p:nvSpPr>
          <p:cNvPr id="2094" name="Google Shape;2094;p246"/>
          <p:cNvSpPr txBox="1">
            <a:spLocks noGrp="1"/>
          </p:cNvSpPr>
          <p:nvPr>
            <p:ph type="body" idx="4294967295"/>
          </p:nvPr>
        </p:nvSpPr>
        <p:spPr>
          <a:xfrm>
            <a:off x="5715696" y="1095375"/>
            <a:ext cx="3230562" cy="3054350"/>
          </a:xfrm>
          <a:prstGeom prst="rect">
            <a:avLst/>
          </a:prstGeom>
        </p:spPr>
        <p:txBody>
          <a:bodyPr spcFirstLastPara="1" wrap="square" lIns="0" tIns="0" rIns="0" bIns="0" anchor="t" anchorCtr="0">
            <a:noAutofit/>
          </a:bodyPr>
          <a:lstStyle/>
          <a:p>
            <a:pPr marL="457200" marR="190500" lvl="0" indent="-311150" algn="just" rtl="0">
              <a:lnSpc>
                <a:spcPct val="150000"/>
              </a:lnSpc>
              <a:spcBef>
                <a:spcPts val="600"/>
              </a:spcBef>
              <a:spcAft>
                <a:spcPts val="0"/>
              </a:spcAft>
              <a:buClr>
                <a:schemeClr val="lt1"/>
              </a:buClr>
              <a:buSzPts val="1300"/>
              <a:buChar char="❏"/>
            </a:pPr>
            <a:r>
              <a:rPr lang="en" sz="1300" dirty="0">
                <a:solidFill>
                  <a:schemeClr val="lt1"/>
                </a:solidFill>
              </a:rPr>
              <a:t>It is a compute service that runs your code in response to events and automatically manages the underlying compute resources for you.</a:t>
            </a:r>
            <a:endParaRPr sz="1300" dirty="0">
              <a:solidFill>
                <a:schemeClr val="lt1"/>
              </a:solidFill>
            </a:endParaRPr>
          </a:p>
          <a:p>
            <a:pPr marL="457200" marR="190500" lvl="0" indent="-311150" algn="just" rtl="0">
              <a:lnSpc>
                <a:spcPct val="150000"/>
              </a:lnSpc>
              <a:spcBef>
                <a:spcPts val="0"/>
              </a:spcBef>
              <a:spcAft>
                <a:spcPts val="0"/>
              </a:spcAft>
              <a:buClr>
                <a:schemeClr val="lt1"/>
              </a:buClr>
              <a:buSzPts val="1300"/>
              <a:buChar char="❏"/>
            </a:pPr>
            <a:r>
              <a:rPr lang="en" sz="1300" dirty="0">
                <a:solidFill>
                  <a:schemeClr val="lt1"/>
                </a:solidFill>
              </a:rPr>
              <a:t>You can use AWS Lambda to extend other AWS services with custom logic, or create your own back-end services that operate at AWS scale, performance, and security.</a:t>
            </a:r>
            <a:endParaRPr sz="1200" dirty="0">
              <a:solidFill>
                <a:schemeClr val="lt1"/>
              </a:solidFill>
              <a:latin typeface="Helvetica Neue"/>
              <a:ea typeface="Helvetica Neue"/>
              <a:cs typeface="Helvetica Neue"/>
              <a:sym typeface="Helvetica Neue"/>
            </a:endParaRPr>
          </a:p>
        </p:txBody>
      </p:sp>
      <p:pic>
        <p:nvPicPr>
          <p:cNvPr id="2093" name="Google Shape;2093;p246"/>
          <p:cNvPicPr preferRelativeResize="0"/>
          <p:nvPr/>
        </p:nvPicPr>
        <p:blipFill rotWithShape="1">
          <a:blip r:embed="rId3">
            <a:alphaModFix/>
          </a:blip>
          <a:srcRect l="1356" t="3635" r="1082" b="6152"/>
          <a:stretch/>
        </p:blipFill>
        <p:spPr>
          <a:xfrm>
            <a:off x="197742" y="1095375"/>
            <a:ext cx="5039101" cy="3551449"/>
          </a:xfrm>
          <a:prstGeom prst="rect">
            <a:avLst/>
          </a:prstGeom>
          <a:noFill/>
          <a:ln>
            <a:noFill/>
          </a:ln>
        </p:spPr>
      </p:pic>
      <p:sp>
        <p:nvSpPr>
          <p:cNvPr id="2" name="Slide Number Placeholder 3">
            <a:extLst>
              <a:ext uri="{FF2B5EF4-FFF2-40B4-BE49-F238E27FC236}">
                <a16:creationId xmlns:a16="http://schemas.microsoft.com/office/drawing/2014/main" id="{09F10CA9-8A88-8957-90E9-17E6430CA810}"/>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bg1"/>
                </a:solidFill>
              </a:rPr>
              <a:pPr/>
              <a:t>46</a:t>
            </a:fld>
            <a:endParaRPr lang="en" dirty="0">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247"/>
          <p:cNvSpPr txBox="1">
            <a:spLocks noGrp="1"/>
          </p:cNvSpPr>
          <p:nvPr>
            <p:ph type="title"/>
          </p:nvPr>
        </p:nvSpPr>
        <p:spPr>
          <a:prstGeom prst="rect">
            <a:avLst/>
          </a:prstGeom>
        </p:spPr>
        <p:txBody>
          <a:bodyPr spcFirstLastPara="1" wrap="square" lIns="0" tIns="0" rIns="0" bIns="0" anchor="t" anchorCtr="0">
            <a:spAutoFit/>
          </a:bodyPr>
          <a:lstStyle/>
          <a:p>
            <a:pPr marL="0" lvl="0" indent="0" algn="l" rtl="0">
              <a:lnSpc>
                <a:spcPct val="170000"/>
              </a:lnSpc>
              <a:spcBef>
                <a:spcPts val="0"/>
              </a:spcBef>
              <a:spcAft>
                <a:spcPts val="0"/>
              </a:spcAft>
              <a:buClr>
                <a:schemeClr val="dk1"/>
              </a:buClr>
              <a:buSzPts val="1100"/>
              <a:buFont typeface="Arial"/>
              <a:buNone/>
            </a:pPr>
            <a:r>
              <a:rPr lang="en" b="1"/>
              <a:t>What is AWS Glue?</a:t>
            </a:r>
            <a:endParaRPr b="1"/>
          </a:p>
        </p:txBody>
      </p:sp>
      <p:sp>
        <p:nvSpPr>
          <p:cNvPr id="2100" name="Google Shape;2100;p247"/>
          <p:cNvSpPr txBox="1">
            <a:spLocks noGrp="1"/>
          </p:cNvSpPr>
          <p:nvPr>
            <p:ph type="subTitle" idx="1"/>
          </p:nvPr>
        </p:nvSpPr>
        <p:spPr>
          <a:xfrm>
            <a:off x="613700" y="1324212"/>
            <a:ext cx="7625100" cy="3173100"/>
          </a:xfrm>
          <a:prstGeom prst="rect">
            <a:avLst/>
          </a:prstGeom>
        </p:spPr>
        <p:txBody>
          <a:bodyPr spcFirstLastPara="1" wrap="square" lIns="0" tIns="0" rIns="0" bIns="0" anchor="t" anchorCtr="0">
            <a:noAutofit/>
          </a:bodyPr>
          <a:lstStyle/>
          <a:p>
            <a:pPr marL="457200" marR="0" lvl="0" indent="-311150" algn="just" rtl="0">
              <a:lnSpc>
                <a:spcPct val="150000"/>
              </a:lnSpc>
              <a:spcBef>
                <a:spcPts val="0"/>
              </a:spcBef>
              <a:spcAft>
                <a:spcPts val="0"/>
              </a:spcAft>
              <a:buSzPts val="1300"/>
              <a:buChar char="❏"/>
            </a:pPr>
            <a:r>
              <a:rPr lang="en" sz="1300" dirty="0"/>
              <a:t>A fully managed extract, transform, and load (ETL) service that makes it easy for customers to prepare and load their data for analytics</a:t>
            </a:r>
            <a:endParaRPr sz="1300" dirty="0"/>
          </a:p>
          <a:p>
            <a:pPr marL="457200" marR="0" lvl="0" indent="-311150" algn="just" rtl="0">
              <a:lnSpc>
                <a:spcPct val="150000"/>
              </a:lnSpc>
              <a:spcBef>
                <a:spcPts val="0"/>
              </a:spcBef>
              <a:spcAft>
                <a:spcPts val="0"/>
              </a:spcAft>
              <a:buSzPts val="1300"/>
              <a:buChar char="❏"/>
            </a:pPr>
            <a:r>
              <a:rPr lang="en" sz="1300" dirty="0"/>
              <a:t>Various Services of  AWS Glue are:</a:t>
            </a:r>
            <a:endParaRPr sz="1300" dirty="0"/>
          </a:p>
          <a:p>
            <a:pPr marL="0" marR="0" lvl="0" indent="0" algn="l" rtl="0">
              <a:lnSpc>
                <a:spcPct val="115000"/>
              </a:lnSpc>
              <a:spcBef>
                <a:spcPts val="1200"/>
              </a:spcBef>
              <a:spcAft>
                <a:spcPts val="0"/>
              </a:spcAft>
              <a:buNone/>
            </a:pPr>
            <a:endParaRPr dirty="0"/>
          </a:p>
          <a:p>
            <a:pPr marL="0" marR="0" lvl="0" indent="0" algn="l" rtl="0">
              <a:lnSpc>
                <a:spcPct val="115000"/>
              </a:lnSpc>
              <a:spcBef>
                <a:spcPts val="1200"/>
              </a:spcBef>
              <a:spcAft>
                <a:spcPts val="1200"/>
              </a:spcAft>
              <a:buNone/>
            </a:pPr>
            <a:endParaRPr dirty="0"/>
          </a:p>
        </p:txBody>
      </p:sp>
      <p:pic>
        <p:nvPicPr>
          <p:cNvPr id="2101" name="Google Shape;2101;p247"/>
          <p:cNvPicPr preferRelativeResize="0"/>
          <p:nvPr/>
        </p:nvPicPr>
        <p:blipFill rotWithShape="1">
          <a:blip r:embed="rId3">
            <a:alphaModFix/>
          </a:blip>
          <a:srcRect l="3541" r="3736" b="3956"/>
          <a:stretch/>
        </p:blipFill>
        <p:spPr>
          <a:xfrm>
            <a:off x="4698359" y="2795543"/>
            <a:ext cx="1155725" cy="1109200"/>
          </a:xfrm>
          <a:prstGeom prst="rect">
            <a:avLst/>
          </a:prstGeom>
          <a:noFill/>
          <a:ln>
            <a:noFill/>
          </a:ln>
        </p:spPr>
      </p:pic>
      <p:pic>
        <p:nvPicPr>
          <p:cNvPr id="2102" name="Google Shape;2102;p247"/>
          <p:cNvPicPr preferRelativeResize="0"/>
          <p:nvPr/>
        </p:nvPicPr>
        <p:blipFill>
          <a:blip r:embed="rId4">
            <a:alphaModFix/>
          </a:blip>
          <a:stretch>
            <a:fillRect/>
          </a:stretch>
        </p:blipFill>
        <p:spPr>
          <a:xfrm>
            <a:off x="1423159" y="2821531"/>
            <a:ext cx="1155725" cy="1057219"/>
          </a:xfrm>
          <a:prstGeom prst="rect">
            <a:avLst/>
          </a:prstGeom>
          <a:noFill/>
          <a:ln>
            <a:noFill/>
          </a:ln>
        </p:spPr>
      </p:pic>
      <p:pic>
        <p:nvPicPr>
          <p:cNvPr id="2103" name="Google Shape;2103;p247"/>
          <p:cNvPicPr preferRelativeResize="0"/>
          <p:nvPr/>
        </p:nvPicPr>
        <p:blipFill>
          <a:blip r:embed="rId5">
            <a:alphaModFix/>
          </a:blip>
          <a:stretch>
            <a:fillRect/>
          </a:stretch>
        </p:blipFill>
        <p:spPr>
          <a:xfrm>
            <a:off x="3060759" y="2821543"/>
            <a:ext cx="1155725" cy="1162953"/>
          </a:xfrm>
          <a:prstGeom prst="rect">
            <a:avLst/>
          </a:prstGeom>
          <a:noFill/>
          <a:ln>
            <a:noFill/>
          </a:ln>
        </p:spPr>
      </p:pic>
      <p:pic>
        <p:nvPicPr>
          <p:cNvPr id="2104" name="Google Shape;2104;p247"/>
          <p:cNvPicPr preferRelativeResize="0"/>
          <p:nvPr/>
        </p:nvPicPr>
        <p:blipFill>
          <a:blip r:embed="rId6">
            <a:alphaModFix/>
          </a:blip>
          <a:stretch>
            <a:fillRect/>
          </a:stretch>
        </p:blipFill>
        <p:spPr>
          <a:xfrm>
            <a:off x="6335959" y="2821543"/>
            <a:ext cx="1155725" cy="1173600"/>
          </a:xfrm>
          <a:prstGeom prst="rect">
            <a:avLst/>
          </a:prstGeom>
          <a:noFill/>
          <a:ln>
            <a:noFill/>
          </a:ln>
        </p:spPr>
      </p:pic>
      <p:sp>
        <p:nvSpPr>
          <p:cNvPr id="2" name="Slide Number Placeholder 3">
            <a:extLst>
              <a:ext uri="{FF2B5EF4-FFF2-40B4-BE49-F238E27FC236}">
                <a16:creationId xmlns:a16="http://schemas.microsoft.com/office/drawing/2014/main" id="{40FEFCE6-ADE7-D882-1F61-CE186350A25B}"/>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tx1"/>
                </a:solidFill>
              </a:rPr>
              <a:pPr/>
              <a:t>47</a:t>
            </a:fld>
            <a:endParaRPr lang="en" dirty="0">
              <a:solidFill>
                <a:schemeClr val="tx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BD47-2374-443F-91B4-CE5B25AE41DF}"/>
              </a:ext>
            </a:extLst>
          </p:cNvPr>
          <p:cNvSpPr>
            <a:spLocks noGrp="1"/>
          </p:cNvSpPr>
          <p:nvPr>
            <p:ph type="title"/>
          </p:nvPr>
        </p:nvSpPr>
        <p:spPr/>
        <p:txBody>
          <a:bodyPr/>
          <a:lstStyle/>
          <a:p>
            <a:r>
              <a:rPr lang="en-US" sz="3200" dirty="0"/>
              <a:t>Big Data Overview in AWS (Aggregation)</a:t>
            </a:r>
          </a:p>
        </p:txBody>
      </p:sp>
      <p:sp>
        <p:nvSpPr>
          <p:cNvPr id="4" name="Slide Number Placeholder 3">
            <a:extLst>
              <a:ext uri="{FF2B5EF4-FFF2-40B4-BE49-F238E27FC236}">
                <a16:creationId xmlns:a16="http://schemas.microsoft.com/office/drawing/2014/main" id="{ADDAA15E-85D8-46CB-A06C-7986EE40FA1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3758365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250"/>
          <p:cNvSpPr txBox="1">
            <a:spLocks noGrp="1"/>
          </p:cNvSpPr>
          <p:nvPr>
            <p:ph type="title"/>
          </p:nvPr>
        </p:nvSpPr>
        <p:spPr>
          <a:prstGeom prst="rect">
            <a:avLst/>
          </a:prstGeom>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 b="1"/>
              <a:t>DynamoDB</a:t>
            </a:r>
            <a:endParaRPr/>
          </a:p>
        </p:txBody>
      </p:sp>
      <p:sp>
        <p:nvSpPr>
          <p:cNvPr id="2124" name="Google Shape;2124;p250"/>
          <p:cNvSpPr txBox="1">
            <a:spLocks noGrp="1"/>
          </p:cNvSpPr>
          <p:nvPr>
            <p:ph type="body" idx="4294967295"/>
          </p:nvPr>
        </p:nvSpPr>
        <p:spPr>
          <a:xfrm>
            <a:off x="5556250" y="1141413"/>
            <a:ext cx="3587750" cy="2363787"/>
          </a:xfrm>
          <a:prstGeom prst="rect">
            <a:avLst/>
          </a:prstGeom>
        </p:spPr>
        <p:txBody>
          <a:bodyPr spcFirstLastPara="1" wrap="square" lIns="0" tIns="0" rIns="0" bIns="0" anchor="t" anchorCtr="0">
            <a:noAutofit/>
          </a:bodyPr>
          <a:lstStyle/>
          <a:p>
            <a:pPr marL="457200" marR="0" lvl="0" indent="-311150" algn="l" rtl="0">
              <a:lnSpc>
                <a:spcPct val="150000"/>
              </a:lnSpc>
              <a:spcBef>
                <a:spcPts val="0"/>
              </a:spcBef>
              <a:spcAft>
                <a:spcPts val="0"/>
              </a:spcAft>
              <a:buClr>
                <a:schemeClr val="lt1"/>
              </a:buClr>
              <a:buSzPts val="1300"/>
              <a:buChar char="❏"/>
            </a:pPr>
            <a:r>
              <a:rPr lang="en" sz="1300">
                <a:solidFill>
                  <a:schemeClr val="lt1"/>
                </a:solidFill>
              </a:rPr>
              <a:t>Fully managed NoSQL database.</a:t>
            </a:r>
            <a:endParaRPr sz="1300">
              <a:solidFill>
                <a:schemeClr val="lt1"/>
              </a:solidFill>
            </a:endParaRPr>
          </a:p>
          <a:p>
            <a:pPr marL="457200" marR="0" lvl="0" indent="-311150" algn="l" rtl="0">
              <a:lnSpc>
                <a:spcPct val="150000"/>
              </a:lnSpc>
              <a:spcBef>
                <a:spcPts val="0"/>
              </a:spcBef>
              <a:spcAft>
                <a:spcPts val="0"/>
              </a:spcAft>
              <a:buClr>
                <a:schemeClr val="lt1"/>
              </a:buClr>
              <a:buSzPts val="1300"/>
              <a:buChar char="❏"/>
            </a:pPr>
            <a:r>
              <a:rPr lang="en" sz="1300">
                <a:solidFill>
                  <a:schemeClr val="lt1"/>
                </a:solidFill>
              </a:rPr>
              <a:t>Store and retrieve any amount of data.</a:t>
            </a:r>
            <a:endParaRPr sz="1300">
              <a:solidFill>
                <a:schemeClr val="lt1"/>
              </a:solidFill>
            </a:endParaRPr>
          </a:p>
          <a:p>
            <a:pPr marL="457200" marR="0" lvl="0" indent="-311150" algn="l" rtl="0">
              <a:lnSpc>
                <a:spcPct val="150000"/>
              </a:lnSpc>
              <a:spcBef>
                <a:spcPts val="0"/>
              </a:spcBef>
              <a:spcAft>
                <a:spcPts val="0"/>
              </a:spcAft>
              <a:buClr>
                <a:schemeClr val="lt1"/>
              </a:buClr>
              <a:buSzPts val="1300"/>
              <a:buChar char="❏"/>
            </a:pPr>
            <a:r>
              <a:rPr lang="en" sz="1300">
                <a:solidFill>
                  <a:schemeClr val="lt1"/>
                </a:solidFill>
              </a:rPr>
              <a:t>Autoscaling.</a:t>
            </a:r>
            <a:endParaRPr sz="1300">
              <a:solidFill>
                <a:schemeClr val="lt1"/>
              </a:solidFill>
            </a:endParaRPr>
          </a:p>
          <a:p>
            <a:pPr marL="457200" marR="0" lvl="0" indent="-311150" algn="l" rtl="0">
              <a:lnSpc>
                <a:spcPct val="150000"/>
              </a:lnSpc>
              <a:spcBef>
                <a:spcPts val="0"/>
              </a:spcBef>
              <a:spcAft>
                <a:spcPts val="0"/>
              </a:spcAft>
              <a:buClr>
                <a:schemeClr val="lt1"/>
              </a:buClr>
              <a:buSzPts val="1300"/>
              <a:buChar char="❏"/>
            </a:pPr>
            <a:r>
              <a:rPr lang="en" sz="1300">
                <a:solidFill>
                  <a:schemeClr val="lt1"/>
                </a:solidFill>
              </a:rPr>
              <a:t>Highly available and durable (replicate across AZs).</a:t>
            </a:r>
            <a:endParaRPr sz="1300">
              <a:solidFill>
                <a:schemeClr val="lt1"/>
              </a:solidFill>
            </a:endParaRPr>
          </a:p>
          <a:p>
            <a:pPr marL="457200" marR="0" lvl="0" indent="-311150" algn="l" rtl="0">
              <a:lnSpc>
                <a:spcPct val="150000"/>
              </a:lnSpc>
              <a:spcBef>
                <a:spcPts val="0"/>
              </a:spcBef>
              <a:spcAft>
                <a:spcPts val="0"/>
              </a:spcAft>
              <a:buClr>
                <a:schemeClr val="lt1"/>
              </a:buClr>
              <a:buSzPts val="1300"/>
              <a:buChar char="❏"/>
            </a:pPr>
            <a:r>
              <a:rPr lang="en" sz="1300">
                <a:solidFill>
                  <a:schemeClr val="lt1"/>
                </a:solidFill>
              </a:rPr>
              <a:t>On-demand backup and point-in-time recovery.</a:t>
            </a:r>
            <a:endParaRPr sz="1300">
              <a:solidFill>
                <a:schemeClr val="lt1"/>
              </a:solidFill>
            </a:endParaRPr>
          </a:p>
        </p:txBody>
      </p:sp>
      <p:pic>
        <p:nvPicPr>
          <p:cNvPr id="2123" name="Google Shape;2123;p250"/>
          <p:cNvPicPr preferRelativeResize="0"/>
          <p:nvPr/>
        </p:nvPicPr>
        <p:blipFill>
          <a:blip r:embed="rId3">
            <a:alphaModFix/>
          </a:blip>
          <a:stretch>
            <a:fillRect/>
          </a:stretch>
        </p:blipFill>
        <p:spPr>
          <a:xfrm>
            <a:off x="208875" y="893300"/>
            <a:ext cx="5120250" cy="3902125"/>
          </a:xfrm>
          <a:prstGeom prst="rect">
            <a:avLst/>
          </a:prstGeom>
          <a:noFill/>
          <a:ln>
            <a:noFill/>
          </a:ln>
        </p:spPr>
      </p:pic>
      <p:sp>
        <p:nvSpPr>
          <p:cNvPr id="2" name="Slide Number Placeholder 3">
            <a:extLst>
              <a:ext uri="{FF2B5EF4-FFF2-40B4-BE49-F238E27FC236}">
                <a16:creationId xmlns:a16="http://schemas.microsoft.com/office/drawing/2014/main" id="{DAC58A93-5F65-12DF-E719-56043E7D8F13}"/>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bg1"/>
                </a:solidFill>
              </a:rPr>
              <a:pPr/>
              <a:t>49</a:t>
            </a:fld>
            <a:endParaRPr lang="en"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27"/>
        <p:cNvGrpSpPr/>
        <p:nvPr/>
      </p:nvGrpSpPr>
      <p:grpSpPr>
        <a:xfrm>
          <a:off x="0" y="0"/>
          <a:ext cx="0" cy="0"/>
          <a:chOff x="0" y="0"/>
          <a:chExt cx="0" cy="0"/>
        </a:xfrm>
      </p:grpSpPr>
      <p:sp>
        <p:nvSpPr>
          <p:cNvPr id="328" name="Google Shape;328;p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Objectives</a:t>
            </a:r>
            <a:endParaRPr>
              <a:solidFill>
                <a:schemeClr val="dk1"/>
              </a:solidFill>
            </a:endParaRPr>
          </a:p>
        </p:txBody>
      </p:sp>
      <p:sp>
        <p:nvSpPr>
          <p:cNvPr id="329" name="Google Shape;329;p8"/>
          <p:cNvSpPr txBox="1"/>
          <p:nvPr/>
        </p:nvSpPr>
        <p:spPr>
          <a:xfrm>
            <a:off x="613700" y="1794150"/>
            <a:ext cx="8128366"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Speak to high-level concepts related to data engineering and data management in the Cloud</a:t>
            </a:r>
          </a:p>
        </p:txBody>
      </p:sp>
      <p:sp>
        <p:nvSpPr>
          <p:cNvPr id="330" name="Google Shape;330;p8"/>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At the end of this course you will be able to:</a:t>
            </a:r>
            <a:endParaRPr sz="1800" b="1" i="0" u="none" strike="noStrike" cap="none">
              <a:solidFill>
                <a:srgbClr val="F05A28"/>
              </a:solidFill>
              <a:latin typeface="Arial"/>
              <a:ea typeface="Arial"/>
              <a:cs typeface="Arial"/>
              <a:sym typeface="Arial"/>
            </a:endParaRPr>
          </a:p>
        </p:txBody>
      </p:sp>
      <p:sp>
        <p:nvSpPr>
          <p:cNvPr id="331" name="Google Shape;331;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251"/>
          <p:cNvSpPr txBox="1">
            <a:spLocks noGrp="1"/>
          </p:cNvSpPr>
          <p:nvPr>
            <p:ph type="title"/>
          </p:nvPr>
        </p:nvSpPr>
        <p:spPr>
          <a:prstGeom prst="rect">
            <a:avLst/>
          </a:prstGeom>
        </p:spPr>
        <p:txBody>
          <a:bodyPr spcFirstLastPara="1" wrap="square" lIns="0" tIns="0" rIns="0" bIns="0" anchor="t" anchorCtr="0">
            <a:spAutoFit/>
          </a:bodyPr>
          <a:lstStyle/>
          <a:p>
            <a:pPr marL="0" lvl="0" indent="0" algn="l" rtl="0">
              <a:lnSpc>
                <a:spcPct val="170000"/>
              </a:lnSpc>
              <a:spcBef>
                <a:spcPts val="0"/>
              </a:spcBef>
              <a:spcAft>
                <a:spcPts val="0"/>
              </a:spcAft>
              <a:buClr>
                <a:schemeClr val="dk1"/>
              </a:buClr>
              <a:buSzPts val="1100"/>
              <a:buFont typeface="Arial"/>
              <a:buNone/>
            </a:pPr>
            <a:r>
              <a:rPr lang="en" b="1"/>
              <a:t>DynamoDB</a:t>
            </a:r>
            <a:endParaRPr/>
          </a:p>
        </p:txBody>
      </p:sp>
      <p:pic>
        <p:nvPicPr>
          <p:cNvPr id="2130" name="Google Shape;2130;p251"/>
          <p:cNvPicPr preferRelativeResize="0"/>
          <p:nvPr/>
        </p:nvPicPr>
        <p:blipFill>
          <a:blip r:embed="rId3">
            <a:alphaModFix/>
          </a:blip>
          <a:stretch>
            <a:fillRect/>
          </a:stretch>
        </p:blipFill>
        <p:spPr>
          <a:xfrm>
            <a:off x="2450917" y="1028375"/>
            <a:ext cx="5573024" cy="3772951"/>
          </a:xfrm>
          <a:prstGeom prst="rect">
            <a:avLst/>
          </a:prstGeom>
          <a:noFill/>
          <a:ln>
            <a:noFill/>
          </a:ln>
        </p:spPr>
      </p:pic>
      <p:sp>
        <p:nvSpPr>
          <p:cNvPr id="3" name="Slide Number Placeholder 3">
            <a:extLst>
              <a:ext uri="{FF2B5EF4-FFF2-40B4-BE49-F238E27FC236}">
                <a16:creationId xmlns:a16="http://schemas.microsoft.com/office/drawing/2014/main" id="{6F5B5152-5629-C6AB-89EB-C49A02187B56}"/>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tx1"/>
                </a:solidFill>
              </a:rPr>
              <a:pPr/>
              <a:t>50</a:t>
            </a:fld>
            <a:endParaRPr lang="en" dirty="0">
              <a:solidFill>
                <a:schemeClr val="tx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6" name="Google Shape;2136;p252"/>
          <p:cNvSpPr txBox="1">
            <a:spLocks noGrp="1"/>
          </p:cNvSpPr>
          <p:nvPr>
            <p:ph type="title"/>
          </p:nvPr>
        </p:nvSpPr>
        <p:spPr>
          <a:prstGeom prst="rect">
            <a:avLst/>
          </a:prstGeom>
        </p:spPr>
        <p:txBody>
          <a:bodyPr spcFirstLastPara="1" wrap="square" lIns="0" tIns="0" rIns="0" bIns="0" anchor="t" anchorCtr="0">
            <a:spAutoFit/>
          </a:bodyPr>
          <a:lstStyle/>
          <a:p>
            <a:pPr marL="0" lvl="0" indent="0" algn="l" rtl="0">
              <a:lnSpc>
                <a:spcPct val="170000"/>
              </a:lnSpc>
              <a:spcBef>
                <a:spcPts val="0"/>
              </a:spcBef>
              <a:spcAft>
                <a:spcPts val="0"/>
              </a:spcAft>
              <a:buClr>
                <a:schemeClr val="dk1"/>
              </a:buClr>
              <a:buSzPts val="1100"/>
              <a:buFont typeface="Arial"/>
              <a:buNone/>
            </a:pPr>
            <a:r>
              <a:rPr lang="en" b="1"/>
              <a:t>DocumentDB</a:t>
            </a:r>
            <a:endParaRPr b="1"/>
          </a:p>
        </p:txBody>
      </p:sp>
      <p:sp>
        <p:nvSpPr>
          <p:cNvPr id="2135" name="Google Shape;2135;p252"/>
          <p:cNvSpPr txBox="1">
            <a:spLocks noGrp="1"/>
          </p:cNvSpPr>
          <p:nvPr>
            <p:ph type="subTitle" idx="1"/>
          </p:nvPr>
        </p:nvSpPr>
        <p:spPr>
          <a:xfrm>
            <a:off x="759450" y="1404893"/>
            <a:ext cx="7625100" cy="3173100"/>
          </a:xfrm>
          <a:prstGeom prst="rect">
            <a:avLst/>
          </a:prstGeom>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 sz="1300" dirty="0"/>
              <a:t>It is a fully managed database service for operating mission-critical MongoDB workloads.</a:t>
            </a:r>
            <a:endParaRPr sz="1300" dirty="0"/>
          </a:p>
          <a:p>
            <a:pPr marL="457200" marR="0" lvl="0" indent="-311150" algn="l" rtl="0">
              <a:lnSpc>
                <a:spcPct val="150000"/>
              </a:lnSpc>
              <a:spcBef>
                <a:spcPts val="1200"/>
              </a:spcBef>
              <a:spcAft>
                <a:spcPts val="0"/>
              </a:spcAft>
              <a:buSzPts val="1300"/>
              <a:buChar char="❏"/>
            </a:pPr>
            <a:r>
              <a:rPr lang="en" sz="1300" dirty="0"/>
              <a:t>Highly Durable</a:t>
            </a:r>
            <a:endParaRPr sz="1300" dirty="0"/>
          </a:p>
          <a:p>
            <a:pPr marL="457200" marR="0" lvl="0" indent="-311150" algn="l" rtl="0">
              <a:lnSpc>
                <a:spcPct val="150000"/>
              </a:lnSpc>
              <a:spcBef>
                <a:spcPts val="0"/>
              </a:spcBef>
              <a:spcAft>
                <a:spcPts val="0"/>
              </a:spcAft>
              <a:buSzPts val="1300"/>
              <a:buChar char="❏"/>
            </a:pPr>
            <a:r>
              <a:rPr lang="en" sz="1300" dirty="0"/>
              <a:t>Scalable</a:t>
            </a:r>
            <a:endParaRPr sz="1300" dirty="0"/>
          </a:p>
          <a:p>
            <a:pPr marL="457200" marR="0" lvl="0" indent="-311150" algn="l" rtl="0">
              <a:lnSpc>
                <a:spcPct val="150000"/>
              </a:lnSpc>
              <a:spcBef>
                <a:spcPts val="0"/>
              </a:spcBef>
              <a:spcAft>
                <a:spcPts val="0"/>
              </a:spcAft>
              <a:buSzPts val="1300"/>
              <a:buChar char="❏"/>
            </a:pPr>
            <a:r>
              <a:rPr lang="en" sz="1300" dirty="0"/>
              <a:t>Set up, secure, and scale MongoDB-compatible databases without worrying about running cluster management software, configuring backups, or monitoring production workloads</a:t>
            </a:r>
            <a:endParaRPr sz="1300" dirty="0"/>
          </a:p>
        </p:txBody>
      </p:sp>
      <p:pic>
        <p:nvPicPr>
          <p:cNvPr id="2137" name="Google Shape;2137;p252"/>
          <p:cNvPicPr preferRelativeResize="0"/>
          <p:nvPr/>
        </p:nvPicPr>
        <p:blipFill rotWithShape="1">
          <a:blip r:embed="rId3">
            <a:alphaModFix/>
          </a:blip>
          <a:srcRect l="18103" t="20247" r="15920" b="16381"/>
          <a:stretch/>
        </p:blipFill>
        <p:spPr>
          <a:xfrm>
            <a:off x="1563750" y="3291368"/>
            <a:ext cx="4829799" cy="1509326"/>
          </a:xfrm>
          <a:prstGeom prst="rect">
            <a:avLst/>
          </a:prstGeom>
          <a:noFill/>
          <a:ln>
            <a:noFill/>
          </a:ln>
        </p:spPr>
      </p:pic>
      <p:sp>
        <p:nvSpPr>
          <p:cNvPr id="2" name="Slide Number Placeholder 3">
            <a:extLst>
              <a:ext uri="{FF2B5EF4-FFF2-40B4-BE49-F238E27FC236}">
                <a16:creationId xmlns:a16="http://schemas.microsoft.com/office/drawing/2014/main" id="{492CA75A-9CF7-484D-5337-640C5B9CC226}"/>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tx1"/>
                </a:solidFill>
              </a:rPr>
              <a:pPr/>
              <a:t>51</a:t>
            </a:fld>
            <a:endParaRPr lang="en" dirty="0">
              <a:solidFill>
                <a:schemeClr val="tx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3" name="Google Shape;2143;p253"/>
          <p:cNvSpPr txBox="1">
            <a:spLocks noGrp="1"/>
          </p:cNvSpPr>
          <p:nvPr>
            <p:ph type="title"/>
          </p:nvPr>
        </p:nvSpPr>
        <p:spPr>
          <a:prstGeom prst="rect">
            <a:avLst/>
          </a:prstGeom>
        </p:spPr>
        <p:txBody>
          <a:bodyPr spcFirstLastPara="1" wrap="square" lIns="0" tIns="0" rIns="0" bIns="0" anchor="t" anchorCtr="0">
            <a:spAutoFit/>
          </a:bodyPr>
          <a:lstStyle/>
          <a:p>
            <a:pPr marL="0" lvl="0" indent="0" algn="l" rtl="0">
              <a:lnSpc>
                <a:spcPct val="170000"/>
              </a:lnSpc>
              <a:spcBef>
                <a:spcPts val="0"/>
              </a:spcBef>
              <a:spcAft>
                <a:spcPts val="0"/>
              </a:spcAft>
              <a:buClr>
                <a:schemeClr val="dk1"/>
              </a:buClr>
              <a:buSzPts val="1100"/>
              <a:buFont typeface="Arial"/>
              <a:buNone/>
            </a:pPr>
            <a:r>
              <a:rPr lang="en" b="1"/>
              <a:t>Amazon Keyspaces</a:t>
            </a:r>
            <a:endParaRPr b="1"/>
          </a:p>
        </p:txBody>
      </p:sp>
      <p:sp>
        <p:nvSpPr>
          <p:cNvPr id="2142" name="Google Shape;2142;p253"/>
          <p:cNvSpPr txBox="1">
            <a:spLocks noGrp="1"/>
          </p:cNvSpPr>
          <p:nvPr>
            <p:ph type="body" idx="4294967295"/>
          </p:nvPr>
        </p:nvSpPr>
        <p:spPr>
          <a:xfrm>
            <a:off x="5526088" y="957263"/>
            <a:ext cx="3617912" cy="3228975"/>
          </a:xfrm>
          <a:prstGeom prst="rect">
            <a:avLst/>
          </a:prstGeom>
        </p:spPr>
        <p:txBody>
          <a:bodyPr spcFirstLastPara="1" wrap="square" lIns="0" tIns="0" rIns="0" bIns="0" anchor="t" anchorCtr="0">
            <a:noAutofit/>
          </a:bodyPr>
          <a:lstStyle/>
          <a:p>
            <a:pPr marL="457200" marR="0" lvl="0" indent="-311150" algn="l" rtl="0">
              <a:lnSpc>
                <a:spcPct val="150000"/>
              </a:lnSpc>
              <a:spcBef>
                <a:spcPts val="0"/>
              </a:spcBef>
              <a:spcAft>
                <a:spcPts val="0"/>
              </a:spcAft>
              <a:buClr>
                <a:schemeClr val="lt1"/>
              </a:buClr>
              <a:buSzPts val="1300"/>
              <a:buChar char="❏"/>
            </a:pPr>
            <a:r>
              <a:rPr lang="en" sz="1300">
                <a:solidFill>
                  <a:schemeClr val="lt1"/>
                </a:solidFill>
              </a:rPr>
              <a:t>Managed Apache Cassandra–compatible database service.</a:t>
            </a:r>
            <a:endParaRPr sz="1300">
              <a:solidFill>
                <a:schemeClr val="lt1"/>
              </a:solidFill>
            </a:endParaRPr>
          </a:p>
          <a:p>
            <a:pPr marL="457200" marR="0" lvl="0" indent="-311150" algn="l" rtl="0">
              <a:lnSpc>
                <a:spcPct val="150000"/>
              </a:lnSpc>
              <a:spcBef>
                <a:spcPts val="0"/>
              </a:spcBef>
              <a:spcAft>
                <a:spcPts val="0"/>
              </a:spcAft>
              <a:buClr>
                <a:schemeClr val="lt1"/>
              </a:buClr>
              <a:buSzPts val="1300"/>
              <a:buChar char="❏"/>
            </a:pPr>
            <a:r>
              <a:rPr lang="en" sz="1300">
                <a:solidFill>
                  <a:schemeClr val="lt1"/>
                </a:solidFill>
              </a:rPr>
              <a:t>Scalable.</a:t>
            </a:r>
            <a:endParaRPr sz="1300">
              <a:solidFill>
                <a:schemeClr val="lt1"/>
              </a:solidFill>
            </a:endParaRPr>
          </a:p>
          <a:p>
            <a:pPr marL="457200" marR="0" lvl="0" indent="-311150" algn="l" rtl="0">
              <a:lnSpc>
                <a:spcPct val="150000"/>
              </a:lnSpc>
              <a:spcBef>
                <a:spcPts val="0"/>
              </a:spcBef>
              <a:spcAft>
                <a:spcPts val="0"/>
              </a:spcAft>
              <a:buClr>
                <a:schemeClr val="lt1"/>
              </a:buClr>
              <a:buSzPts val="1300"/>
              <a:buChar char="❏"/>
            </a:pPr>
            <a:r>
              <a:rPr lang="en" sz="1300">
                <a:solidFill>
                  <a:schemeClr val="lt1"/>
                </a:solidFill>
              </a:rPr>
              <a:t>Highly Available.</a:t>
            </a:r>
            <a:endParaRPr sz="1300">
              <a:solidFill>
                <a:schemeClr val="lt1"/>
              </a:solidFill>
            </a:endParaRPr>
          </a:p>
          <a:p>
            <a:pPr marL="457200" marR="0" lvl="0" indent="-311150" algn="l" rtl="0">
              <a:lnSpc>
                <a:spcPct val="150000"/>
              </a:lnSpc>
              <a:spcBef>
                <a:spcPts val="0"/>
              </a:spcBef>
              <a:spcAft>
                <a:spcPts val="0"/>
              </a:spcAft>
              <a:buClr>
                <a:schemeClr val="lt1"/>
              </a:buClr>
              <a:buSzPts val="1300"/>
              <a:buChar char="❏"/>
            </a:pPr>
            <a:r>
              <a:rPr lang="en" sz="1300">
                <a:solidFill>
                  <a:schemeClr val="lt1"/>
                </a:solidFill>
              </a:rPr>
              <a:t>No need to provision, patch, or manage servers.</a:t>
            </a:r>
            <a:endParaRPr sz="1300">
              <a:solidFill>
                <a:schemeClr val="lt1"/>
              </a:solidFill>
            </a:endParaRPr>
          </a:p>
          <a:p>
            <a:pPr marL="457200" marR="0" lvl="0" indent="-311150" algn="l" rtl="0">
              <a:lnSpc>
                <a:spcPct val="150000"/>
              </a:lnSpc>
              <a:spcBef>
                <a:spcPts val="0"/>
              </a:spcBef>
              <a:spcAft>
                <a:spcPts val="0"/>
              </a:spcAft>
              <a:buClr>
                <a:schemeClr val="lt1"/>
              </a:buClr>
              <a:buSzPts val="1300"/>
              <a:buChar char="❏"/>
            </a:pPr>
            <a:r>
              <a:rPr lang="en" sz="1300">
                <a:solidFill>
                  <a:schemeClr val="lt1"/>
                </a:solidFill>
              </a:rPr>
              <a:t>No need to install, maintain, or operate software.</a:t>
            </a:r>
            <a:endParaRPr sz="1300">
              <a:solidFill>
                <a:schemeClr val="lt1"/>
              </a:solidFill>
            </a:endParaRPr>
          </a:p>
          <a:p>
            <a:pPr marL="457200" marR="0" lvl="0" indent="-311150" algn="l" rtl="0">
              <a:lnSpc>
                <a:spcPct val="150000"/>
              </a:lnSpc>
              <a:spcBef>
                <a:spcPts val="0"/>
              </a:spcBef>
              <a:spcAft>
                <a:spcPts val="0"/>
              </a:spcAft>
              <a:buClr>
                <a:schemeClr val="lt1"/>
              </a:buClr>
              <a:buSzPts val="1300"/>
              <a:buChar char="❏"/>
            </a:pPr>
            <a:r>
              <a:rPr lang="en" sz="1300">
                <a:solidFill>
                  <a:schemeClr val="lt1"/>
                </a:solidFill>
              </a:rPr>
              <a:t>Build applications that serve thousands of requests per second with virtually unlimited throughput and storage.</a:t>
            </a:r>
            <a:endParaRPr sz="1300">
              <a:solidFill>
                <a:schemeClr val="lt1"/>
              </a:solidFill>
            </a:endParaRPr>
          </a:p>
        </p:txBody>
      </p:sp>
      <p:pic>
        <p:nvPicPr>
          <p:cNvPr id="2144" name="Google Shape;2144;p253"/>
          <p:cNvPicPr preferRelativeResize="0"/>
          <p:nvPr/>
        </p:nvPicPr>
        <p:blipFill rotWithShape="1">
          <a:blip r:embed="rId3">
            <a:alphaModFix/>
          </a:blip>
          <a:srcRect l="5755" t="4435" r="4170" b="1983"/>
          <a:stretch/>
        </p:blipFill>
        <p:spPr>
          <a:xfrm>
            <a:off x="310376" y="1597021"/>
            <a:ext cx="4854724" cy="2293150"/>
          </a:xfrm>
          <a:prstGeom prst="rect">
            <a:avLst/>
          </a:prstGeom>
          <a:noFill/>
          <a:ln>
            <a:noFill/>
          </a:ln>
        </p:spPr>
      </p:pic>
      <p:sp>
        <p:nvSpPr>
          <p:cNvPr id="2" name="Slide Number Placeholder 3">
            <a:extLst>
              <a:ext uri="{FF2B5EF4-FFF2-40B4-BE49-F238E27FC236}">
                <a16:creationId xmlns:a16="http://schemas.microsoft.com/office/drawing/2014/main" id="{CACC9C3D-096D-03F4-A29B-B681C3E70AFC}"/>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bg1"/>
                </a:solidFill>
              </a:rPr>
              <a:pPr/>
              <a:t>52</a:t>
            </a:fld>
            <a:endParaRPr lang="en" dirty="0">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BD47-2374-443F-91B4-CE5B25AE41DF}"/>
              </a:ext>
            </a:extLst>
          </p:cNvPr>
          <p:cNvSpPr>
            <a:spLocks noGrp="1"/>
          </p:cNvSpPr>
          <p:nvPr>
            <p:ph type="title"/>
          </p:nvPr>
        </p:nvSpPr>
        <p:spPr/>
        <p:txBody>
          <a:bodyPr/>
          <a:lstStyle/>
          <a:p>
            <a:r>
              <a:rPr lang="en-US" sz="3200" dirty="0"/>
              <a:t>Big Data Overview in AWS (Analytics)</a:t>
            </a:r>
          </a:p>
        </p:txBody>
      </p:sp>
      <p:sp>
        <p:nvSpPr>
          <p:cNvPr id="4" name="Slide Number Placeholder 3">
            <a:extLst>
              <a:ext uri="{FF2B5EF4-FFF2-40B4-BE49-F238E27FC236}">
                <a16:creationId xmlns:a16="http://schemas.microsoft.com/office/drawing/2014/main" id="{ADDAA15E-85D8-46CB-A06C-7986EE40FA1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171470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62" name="Google Shape;2162;p256"/>
          <p:cNvSpPr txBox="1">
            <a:spLocks noGrp="1"/>
          </p:cNvSpPr>
          <p:nvPr>
            <p:ph type="title"/>
          </p:nvPr>
        </p:nvSpPr>
        <p:spPr>
          <a:xfrm>
            <a:off x="472500" y="467100"/>
            <a:ext cx="3561000" cy="498598"/>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3600" b="1" dirty="0">
                <a:solidFill>
                  <a:schemeClr val="tx1"/>
                </a:solidFill>
              </a:rPr>
              <a:t>Redshift</a:t>
            </a:r>
            <a:endParaRPr sz="3600" b="1" dirty="0">
              <a:solidFill>
                <a:schemeClr val="tx1"/>
              </a:solidFill>
            </a:endParaRPr>
          </a:p>
        </p:txBody>
      </p:sp>
      <p:pic>
        <p:nvPicPr>
          <p:cNvPr id="2163" name="Google Shape;2163;p256"/>
          <p:cNvPicPr preferRelativeResize="0"/>
          <p:nvPr/>
        </p:nvPicPr>
        <p:blipFill rotWithShape="1">
          <a:blip r:embed="rId3">
            <a:alphaModFix/>
          </a:blip>
          <a:srcRect l="12563" t="7172" r="11245" b="7649"/>
          <a:stretch/>
        </p:blipFill>
        <p:spPr>
          <a:xfrm>
            <a:off x="414525" y="1395750"/>
            <a:ext cx="4022973" cy="2187350"/>
          </a:xfrm>
          <a:prstGeom prst="rect">
            <a:avLst/>
          </a:prstGeom>
          <a:noFill/>
          <a:ln>
            <a:noFill/>
          </a:ln>
        </p:spPr>
      </p:pic>
      <p:sp>
        <p:nvSpPr>
          <p:cNvPr id="2164" name="Google Shape;2164;p256"/>
          <p:cNvSpPr txBox="1"/>
          <p:nvPr/>
        </p:nvSpPr>
        <p:spPr>
          <a:xfrm>
            <a:off x="4787375" y="339925"/>
            <a:ext cx="4001100" cy="4519156"/>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100" b="1" dirty="0">
                <a:solidFill>
                  <a:schemeClr val="tx1"/>
                </a:solidFill>
              </a:rPr>
              <a:t>Fully managed</a:t>
            </a:r>
            <a:endParaRPr sz="1100" b="1" dirty="0">
              <a:solidFill>
                <a:schemeClr val="tx1"/>
              </a:solidFill>
            </a:endParaRPr>
          </a:p>
          <a:p>
            <a:pPr marL="457200" lvl="0" indent="-298450" algn="l" rtl="0">
              <a:lnSpc>
                <a:spcPct val="100000"/>
              </a:lnSpc>
              <a:spcBef>
                <a:spcPts val="1000"/>
              </a:spcBef>
              <a:spcAft>
                <a:spcPts val="0"/>
              </a:spcAft>
              <a:buClrTx/>
              <a:buSzPts val="1100"/>
              <a:buChar char="❏"/>
            </a:pPr>
            <a:r>
              <a:rPr lang="en" sz="1100" dirty="0">
                <a:solidFill>
                  <a:schemeClr val="tx1"/>
                </a:solidFill>
              </a:rPr>
              <a:t>AWS handles back ups, resizing, fault tolerance, etc.</a:t>
            </a:r>
            <a:endParaRPr sz="1100" dirty="0">
              <a:solidFill>
                <a:schemeClr val="tx1"/>
              </a:solidFill>
            </a:endParaRPr>
          </a:p>
          <a:p>
            <a:pPr marL="457200" lvl="0" indent="-298450" algn="l" rtl="0">
              <a:lnSpc>
                <a:spcPct val="100000"/>
              </a:lnSpc>
              <a:spcBef>
                <a:spcPts val="1000"/>
              </a:spcBef>
              <a:spcAft>
                <a:spcPts val="0"/>
              </a:spcAft>
              <a:buClrTx/>
              <a:buSzPts val="1100"/>
              <a:buChar char="❏"/>
            </a:pPr>
            <a:r>
              <a:rPr lang="en" sz="1100" dirty="0">
                <a:solidFill>
                  <a:schemeClr val="tx1"/>
                </a:solidFill>
              </a:rPr>
              <a:t>Strong partner network.</a:t>
            </a:r>
            <a:endParaRPr sz="1100" dirty="0">
              <a:solidFill>
                <a:schemeClr val="tx1"/>
              </a:solidFill>
            </a:endParaRPr>
          </a:p>
          <a:p>
            <a:pPr marL="457200" lvl="0" indent="-298450" algn="l" rtl="0">
              <a:lnSpc>
                <a:spcPct val="100000"/>
              </a:lnSpc>
              <a:spcBef>
                <a:spcPts val="1000"/>
              </a:spcBef>
              <a:spcAft>
                <a:spcPts val="0"/>
              </a:spcAft>
              <a:buClrTx/>
              <a:buSzPts val="1100"/>
              <a:buChar char="❏"/>
            </a:pPr>
            <a:r>
              <a:rPr lang="en" sz="1100" dirty="0">
                <a:solidFill>
                  <a:schemeClr val="tx1"/>
                </a:solidFill>
              </a:rPr>
              <a:t>Integrates well with other AWS services like S3, Kinesis.</a:t>
            </a:r>
            <a:endParaRPr sz="1100" dirty="0">
              <a:solidFill>
                <a:schemeClr val="tx1"/>
              </a:solidFill>
            </a:endParaRPr>
          </a:p>
          <a:p>
            <a:pPr marL="0" lvl="0" indent="0" algn="l" rtl="0">
              <a:lnSpc>
                <a:spcPct val="100000"/>
              </a:lnSpc>
              <a:spcBef>
                <a:spcPts val="1000"/>
              </a:spcBef>
              <a:spcAft>
                <a:spcPts val="0"/>
              </a:spcAft>
              <a:buNone/>
            </a:pPr>
            <a:r>
              <a:rPr lang="en" sz="1100" b="1" dirty="0">
                <a:solidFill>
                  <a:schemeClr val="tx1"/>
                </a:solidFill>
              </a:rPr>
              <a:t>Familiar interface</a:t>
            </a:r>
            <a:endParaRPr sz="1100" b="1" dirty="0">
              <a:solidFill>
                <a:schemeClr val="tx1"/>
              </a:solidFill>
            </a:endParaRPr>
          </a:p>
          <a:p>
            <a:pPr marL="457200" lvl="0" indent="-298450" algn="l" rtl="0">
              <a:lnSpc>
                <a:spcPct val="100000"/>
              </a:lnSpc>
              <a:spcBef>
                <a:spcPts val="1000"/>
              </a:spcBef>
              <a:spcAft>
                <a:spcPts val="0"/>
              </a:spcAft>
              <a:buClrTx/>
              <a:buSzPts val="1100"/>
              <a:buChar char="❏"/>
            </a:pPr>
            <a:r>
              <a:rPr lang="en" sz="1100" dirty="0">
                <a:solidFill>
                  <a:schemeClr val="tx1"/>
                </a:solidFill>
              </a:rPr>
              <a:t>Acts like a Postgres-standard relational database.</a:t>
            </a:r>
            <a:endParaRPr sz="1100" dirty="0">
              <a:solidFill>
                <a:schemeClr val="tx1"/>
              </a:solidFill>
            </a:endParaRPr>
          </a:p>
          <a:p>
            <a:pPr marL="457200" lvl="0" indent="-298450" algn="l" rtl="0">
              <a:lnSpc>
                <a:spcPct val="100000"/>
              </a:lnSpc>
              <a:spcBef>
                <a:spcPts val="1000"/>
              </a:spcBef>
              <a:spcAft>
                <a:spcPts val="0"/>
              </a:spcAft>
              <a:buClrTx/>
              <a:buSzPts val="1100"/>
              <a:buChar char="❏"/>
            </a:pPr>
            <a:r>
              <a:rPr lang="en" sz="1100" dirty="0">
                <a:solidFill>
                  <a:schemeClr val="tx1"/>
                </a:solidFill>
              </a:rPr>
              <a:t>Uses SQL for querying and management.</a:t>
            </a:r>
            <a:endParaRPr sz="1100" dirty="0">
              <a:solidFill>
                <a:schemeClr val="tx1"/>
              </a:solidFill>
            </a:endParaRPr>
          </a:p>
          <a:p>
            <a:pPr marL="0" lvl="0" indent="0" algn="l" rtl="0">
              <a:lnSpc>
                <a:spcPct val="100000"/>
              </a:lnSpc>
              <a:spcBef>
                <a:spcPts val="1000"/>
              </a:spcBef>
              <a:spcAft>
                <a:spcPts val="0"/>
              </a:spcAft>
              <a:buNone/>
            </a:pPr>
            <a:r>
              <a:rPr lang="en" sz="1100" b="1" dirty="0">
                <a:solidFill>
                  <a:schemeClr val="tx1"/>
                </a:solidFill>
              </a:rPr>
              <a:t>Optimized for performance</a:t>
            </a:r>
            <a:endParaRPr sz="1100" b="1" dirty="0">
              <a:solidFill>
                <a:schemeClr val="tx1"/>
              </a:solidFill>
            </a:endParaRPr>
          </a:p>
          <a:p>
            <a:pPr marL="457200" lvl="0" indent="-298450" algn="l" rtl="0">
              <a:lnSpc>
                <a:spcPct val="100000"/>
              </a:lnSpc>
              <a:spcBef>
                <a:spcPts val="1000"/>
              </a:spcBef>
              <a:spcAft>
                <a:spcPts val="0"/>
              </a:spcAft>
              <a:buClrTx/>
              <a:buSzPts val="1100"/>
              <a:buChar char="❏"/>
            </a:pPr>
            <a:r>
              <a:rPr lang="en" sz="1100" dirty="0">
                <a:solidFill>
                  <a:schemeClr val="tx1"/>
                </a:solidFill>
              </a:rPr>
              <a:t>Column-store.</a:t>
            </a:r>
            <a:endParaRPr sz="1100" dirty="0">
              <a:solidFill>
                <a:schemeClr val="tx1"/>
              </a:solidFill>
            </a:endParaRPr>
          </a:p>
          <a:p>
            <a:pPr marL="457200" lvl="0" indent="-298450" algn="l" rtl="0">
              <a:lnSpc>
                <a:spcPct val="100000"/>
              </a:lnSpc>
              <a:spcBef>
                <a:spcPts val="1000"/>
              </a:spcBef>
              <a:spcAft>
                <a:spcPts val="0"/>
              </a:spcAft>
              <a:buClrTx/>
              <a:buSzPts val="1100"/>
              <a:buChar char="❏"/>
            </a:pPr>
            <a:r>
              <a:rPr lang="en" sz="1100" dirty="0">
                <a:solidFill>
                  <a:schemeClr val="tx1"/>
                </a:solidFill>
              </a:rPr>
              <a:t>Massively Parallel Processing (MPP) architecture.</a:t>
            </a:r>
            <a:endParaRPr sz="1100" dirty="0">
              <a:solidFill>
                <a:schemeClr val="tx1"/>
              </a:solidFill>
            </a:endParaRPr>
          </a:p>
          <a:p>
            <a:pPr marL="457200" lvl="0" indent="-298450" algn="l" rtl="0">
              <a:lnSpc>
                <a:spcPct val="100000"/>
              </a:lnSpc>
              <a:spcBef>
                <a:spcPts val="1000"/>
              </a:spcBef>
              <a:spcAft>
                <a:spcPts val="0"/>
              </a:spcAft>
              <a:buClrTx/>
              <a:buSzPts val="1100"/>
              <a:buChar char="❏"/>
            </a:pPr>
            <a:r>
              <a:rPr lang="en" sz="1100" dirty="0">
                <a:solidFill>
                  <a:schemeClr val="tx1"/>
                </a:solidFill>
              </a:rPr>
              <a:t>Can scale up to multiple petabytes.</a:t>
            </a:r>
            <a:endParaRPr sz="1100" dirty="0">
              <a:solidFill>
                <a:schemeClr val="tx1"/>
              </a:solidFill>
            </a:endParaRPr>
          </a:p>
          <a:p>
            <a:pPr marL="457200" lvl="0" indent="-298450" algn="l" rtl="0">
              <a:lnSpc>
                <a:spcPct val="100000"/>
              </a:lnSpc>
              <a:spcBef>
                <a:spcPts val="1000"/>
              </a:spcBef>
              <a:spcAft>
                <a:spcPts val="0"/>
              </a:spcAft>
              <a:buClrTx/>
              <a:buSzPts val="1100"/>
              <a:buChar char="❏"/>
            </a:pPr>
            <a:r>
              <a:rPr lang="en" sz="1100" dirty="0">
                <a:solidFill>
                  <a:schemeClr val="tx1"/>
                </a:solidFill>
              </a:rPr>
              <a:t>Data compression.</a:t>
            </a:r>
            <a:endParaRPr sz="1100" dirty="0">
              <a:solidFill>
                <a:schemeClr val="tx1"/>
              </a:solidFill>
            </a:endParaRPr>
          </a:p>
          <a:p>
            <a:pPr marL="457200" lvl="0" indent="-298450" algn="l" rtl="0">
              <a:lnSpc>
                <a:spcPct val="100000"/>
              </a:lnSpc>
              <a:spcBef>
                <a:spcPts val="1000"/>
              </a:spcBef>
              <a:spcAft>
                <a:spcPts val="0"/>
              </a:spcAft>
              <a:buClrTx/>
              <a:buSzPts val="1100"/>
              <a:buChar char="❏"/>
            </a:pPr>
            <a:r>
              <a:rPr lang="en" sz="1100" dirty="0">
                <a:solidFill>
                  <a:schemeClr val="tx1"/>
                </a:solidFill>
              </a:rPr>
              <a:t>Interleaved sorting.</a:t>
            </a:r>
            <a:endParaRPr sz="1100" dirty="0">
              <a:solidFill>
                <a:schemeClr val="tx1"/>
              </a:solidFill>
            </a:endParaRPr>
          </a:p>
          <a:p>
            <a:pPr marL="0" lvl="0" indent="0" algn="l" rtl="0">
              <a:lnSpc>
                <a:spcPct val="100000"/>
              </a:lnSpc>
              <a:spcBef>
                <a:spcPts val="1000"/>
              </a:spcBef>
              <a:spcAft>
                <a:spcPts val="1000"/>
              </a:spcAft>
              <a:buNone/>
            </a:pPr>
            <a:r>
              <a:rPr lang="en" sz="1100" b="1" dirty="0">
                <a:solidFill>
                  <a:schemeClr val="tx1"/>
                </a:solidFill>
              </a:rPr>
              <a:t>Similar to Azure SQL Warehouse and Google BigQuery</a:t>
            </a:r>
            <a:endParaRPr sz="1100" b="1" dirty="0">
              <a:solidFill>
                <a:schemeClr val="tx1"/>
              </a:solidFill>
            </a:endParaRPr>
          </a:p>
        </p:txBody>
      </p:sp>
      <p:sp>
        <p:nvSpPr>
          <p:cNvPr id="2165" name="Google Shape;2165;p256"/>
          <p:cNvSpPr txBox="1"/>
          <p:nvPr/>
        </p:nvSpPr>
        <p:spPr>
          <a:xfrm>
            <a:off x="3142073" y="4018200"/>
            <a:ext cx="1147500" cy="16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500" b="0" i="0" u="none" strike="noStrike" cap="none" dirty="0">
                <a:solidFill>
                  <a:schemeClr val="tx1"/>
                </a:solidFill>
                <a:latin typeface="Arial"/>
                <a:ea typeface="Arial"/>
                <a:cs typeface="Arial"/>
                <a:sym typeface="Arial"/>
              </a:rPr>
              <a:t>Based on </a:t>
            </a:r>
            <a:r>
              <a:rPr lang="en" sz="500" b="0" i="0" u="sng" strike="noStrike" cap="none" dirty="0">
                <a:solidFill>
                  <a:schemeClr val="tx1"/>
                </a:solidFill>
                <a:latin typeface="Arial"/>
                <a:ea typeface="Arial"/>
                <a:cs typeface="Arial"/>
                <a:sym typeface="Arial"/>
                <a:hlinkClick r:id="rId4">
                  <a:extLst>
                    <a:ext uri="{A12FA001-AC4F-418D-AE19-62706E023703}">
                      <ahyp:hlinkClr xmlns:ahyp="http://schemas.microsoft.com/office/drawing/2018/hyperlinkcolor" val="tx"/>
                    </a:ext>
                  </a:extLst>
                </a:hlinkClick>
              </a:rPr>
              <a:t>diagram by AWS </a:t>
            </a:r>
            <a:endParaRPr sz="500" b="0" i="0" u="none" strike="noStrike" cap="none" dirty="0">
              <a:solidFill>
                <a:schemeClr val="tx1"/>
              </a:solidFill>
              <a:latin typeface="Arial"/>
              <a:ea typeface="Arial"/>
              <a:cs typeface="Arial"/>
              <a:sym typeface="Arial"/>
            </a:endParaRPr>
          </a:p>
        </p:txBody>
      </p:sp>
      <p:sp>
        <p:nvSpPr>
          <p:cNvPr id="2" name="Slide Number Placeholder 3">
            <a:extLst>
              <a:ext uri="{FF2B5EF4-FFF2-40B4-BE49-F238E27FC236}">
                <a16:creationId xmlns:a16="http://schemas.microsoft.com/office/drawing/2014/main" id="{3A76BB3A-C796-7D57-F5EF-524FFFA40558}"/>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tx1"/>
                </a:solidFill>
              </a:rPr>
              <a:pPr/>
              <a:t>54</a:t>
            </a:fld>
            <a:endParaRPr lang="en" dirty="0">
              <a:solidFill>
                <a:schemeClr val="tx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257"/>
          <p:cNvSpPr txBox="1">
            <a:spLocks noGrp="1"/>
          </p:cNvSpPr>
          <p:nvPr>
            <p:ph type="title"/>
          </p:nvPr>
        </p:nvSpPr>
        <p:spPr>
          <a:xfrm>
            <a:off x="472500" y="467100"/>
            <a:ext cx="4707300" cy="387798"/>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800" b="1" dirty="0">
                <a:solidFill>
                  <a:schemeClr val="tx1"/>
                </a:solidFill>
              </a:rPr>
              <a:t>Athena</a:t>
            </a:r>
            <a:endParaRPr sz="2800" b="1" dirty="0">
              <a:solidFill>
                <a:schemeClr val="tx1"/>
              </a:solidFill>
            </a:endParaRPr>
          </a:p>
        </p:txBody>
      </p:sp>
      <p:sp>
        <p:nvSpPr>
          <p:cNvPr id="2171" name="Google Shape;2171;p257"/>
          <p:cNvSpPr txBox="1">
            <a:spLocks noGrp="1"/>
          </p:cNvSpPr>
          <p:nvPr>
            <p:ph type="body" idx="4294967295"/>
          </p:nvPr>
        </p:nvSpPr>
        <p:spPr>
          <a:xfrm>
            <a:off x="5519775" y="1204725"/>
            <a:ext cx="3405300" cy="2158200"/>
          </a:xfrm>
          <a:prstGeom prst="rect">
            <a:avLst/>
          </a:prstGeom>
        </p:spPr>
        <p:txBody>
          <a:bodyPr spcFirstLastPara="1" wrap="square" lIns="0" tIns="0" rIns="0" bIns="0" anchor="t" anchorCtr="0">
            <a:noAutofit/>
          </a:bodyPr>
          <a:lstStyle/>
          <a:p>
            <a:pPr marL="457200" lvl="0" indent="-311150" algn="just" rtl="0">
              <a:lnSpc>
                <a:spcPct val="150000"/>
              </a:lnSpc>
              <a:spcBef>
                <a:spcPts val="0"/>
              </a:spcBef>
              <a:spcAft>
                <a:spcPts val="0"/>
              </a:spcAft>
              <a:buClrTx/>
              <a:buSzPts val="1300"/>
              <a:buChar char="❏"/>
            </a:pPr>
            <a:r>
              <a:rPr lang="en" sz="1300" dirty="0">
                <a:solidFill>
                  <a:schemeClr val="tx1"/>
                </a:solidFill>
              </a:rPr>
              <a:t>Interactive query service that makes it easy to analyze data in Amazon S3 using standard SQL.</a:t>
            </a:r>
            <a:endParaRPr sz="1300" dirty="0">
              <a:solidFill>
                <a:schemeClr val="tx1"/>
              </a:solidFill>
            </a:endParaRPr>
          </a:p>
          <a:p>
            <a:pPr marL="457200" lvl="0" indent="-311150" algn="just" rtl="0">
              <a:lnSpc>
                <a:spcPct val="150000"/>
              </a:lnSpc>
              <a:spcBef>
                <a:spcPts val="0"/>
              </a:spcBef>
              <a:spcAft>
                <a:spcPts val="0"/>
              </a:spcAft>
              <a:buClrTx/>
              <a:buSzPts val="1300"/>
              <a:buChar char="❏"/>
            </a:pPr>
            <a:r>
              <a:rPr lang="en" sz="1300" dirty="0">
                <a:solidFill>
                  <a:schemeClr val="tx1"/>
                </a:solidFill>
              </a:rPr>
              <a:t>Athena is serverless, so there is no infrastructure to manage, and you pay only for the queries that you run.</a:t>
            </a:r>
            <a:endParaRPr sz="1300" dirty="0">
              <a:solidFill>
                <a:schemeClr val="tx1"/>
              </a:solidFill>
            </a:endParaRPr>
          </a:p>
          <a:p>
            <a:pPr marL="457200" lvl="0" indent="-311150" algn="just" rtl="0">
              <a:lnSpc>
                <a:spcPct val="150000"/>
              </a:lnSpc>
              <a:spcBef>
                <a:spcPts val="0"/>
              </a:spcBef>
              <a:spcAft>
                <a:spcPts val="0"/>
              </a:spcAft>
              <a:buClrTx/>
              <a:buSzPts val="1300"/>
              <a:buChar char="❏"/>
            </a:pPr>
            <a:r>
              <a:rPr lang="en" sz="1300" dirty="0">
                <a:solidFill>
                  <a:schemeClr val="tx1"/>
                </a:solidFill>
              </a:rPr>
              <a:t>Easy to use.</a:t>
            </a:r>
            <a:endParaRPr sz="1300" dirty="0">
              <a:solidFill>
                <a:schemeClr val="tx1"/>
              </a:solidFill>
            </a:endParaRPr>
          </a:p>
        </p:txBody>
      </p:sp>
      <p:pic>
        <p:nvPicPr>
          <p:cNvPr id="2172" name="Google Shape;2172;p257"/>
          <p:cNvPicPr preferRelativeResize="0"/>
          <p:nvPr/>
        </p:nvPicPr>
        <p:blipFill>
          <a:blip r:embed="rId3">
            <a:alphaModFix/>
          </a:blip>
          <a:stretch>
            <a:fillRect/>
          </a:stretch>
        </p:blipFill>
        <p:spPr>
          <a:xfrm>
            <a:off x="84375" y="914975"/>
            <a:ext cx="5249577" cy="4000724"/>
          </a:xfrm>
          <a:prstGeom prst="rect">
            <a:avLst/>
          </a:prstGeom>
          <a:noFill/>
          <a:ln>
            <a:noFill/>
          </a:ln>
        </p:spPr>
      </p:pic>
      <p:sp>
        <p:nvSpPr>
          <p:cNvPr id="2" name="Slide Number Placeholder 3">
            <a:extLst>
              <a:ext uri="{FF2B5EF4-FFF2-40B4-BE49-F238E27FC236}">
                <a16:creationId xmlns:a16="http://schemas.microsoft.com/office/drawing/2014/main" id="{B9023C03-DC72-34DD-7249-FFAA12A66DB3}"/>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tx1"/>
                </a:solidFill>
              </a:rPr>
              <a:pPr/>
              <a:t>55</a:t>
            </a:fld>
            <a:endParaRPr lang="en" dirty="0">
              <a:solidFill>
                <a:schemeClr val="tx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2177" name="Google Shape;2177;p258"/>
          <p:cNvSpPr txBox="1">
            <a:spLocks noGrp="1"/>
          </p:cNvSpPr>
          <p:nvPr>
            <p:ph type="title"/>
          </p:nvPr>
        </p:nvSpPr>
        <p:spPr>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b="1"/>
              <a:t>Snowflake</a:t>
            </a:r>
            <a:endParaRPr b="1"/>
          </a:p>
        </p:txBody>
      </p:sp>
      <p:sp>
        <p:nvSpPr>
          <p:cNvPr id="2178" name="Google Shape;2178;p258"/>
          <p:cNvSpPr txBox="1">
            <a:spLocks noGrp="1"/>
          </p:cNvSpPr>
          <p:nvPr>
            <p:ph type="subTitle" idx="1"/>
          </p:nvPr>
        </p:nvSpPr>
        <p:spPr>
          <a:xfrm>
            <a:off x="613700" y="1256125"/>
            <a:ext cx="7625100" cy="3173100"/>
          </a:xfrm>
          <a:prstGeom prst="rect">
            <a:avLst/>
          </a:prstGeom>
        </p:spPr>
        <p:txBody>
          <a:bodyPr spcFirstLastPara="1" wrap="square" lIns="0" tIns="0" rIns="0" bIns="0" anchor="t" anchorCtr="0">
            <a:noAutofit/>
          </a:bodyPr>
          <a:lstStyle/>
          <a:p>
            <a:pPr marL="457200" marR="0" lvl="0" indent="-311150" algn="just" rtl="0">
              <a:lnSpc>
                <a:spcPct val="150000"/>
              </a:lnSpc>
              <a:spcBef>
                <a:spcPts val="0"/>
              </a:spcBef>
              <a:spcAft>
                <a:spcPts val="0"/>
              </a:spcAft>
              <a:buClr>
                <a:srgbClr val="4A4A4A"/>
              </a:buClr>
              <a:buSzPts val="1300"/>
              <a:buChar char="❏"/>
            </a:pPr>
            <a:r>
              <a:rPr lang="en" sz="1300" dirty="0">
                <a:solidFill>
                  <a:srgbClr val="4A4A4A"/>
                </a:solidFill>
              </a:rPr>
              <a:t>A single, global platform for your data and your essential workloads, with seamless data collaboration</a:t>
            </a:r>
            <a:endParaRPr sz="1300" dirty="0">
              <a:solidFill>
                <a:srgbClr val="4A4A4A"/>
              </a:solidFill>
            </a:endParaRPr>
          </a:p>
          <a:p>
            <a:pPr marL="457200" marR="0" lvl="0" indent="-311150" algn="just" rtl="0">
              <a:lnSpc>
                <a:spcPct val="150000"/>
              </a:lnSpc>
              <a:spcBef>
                <a:spcPts val="0"/>
              </a:spcBef>
              <a:spcAft>
                <a:spcPts val="0"/>
              </a:spcAft>
              <a:buClr>
                <a:srgbClr val="4A4A4A"/>
              </a:buClr>
              <a:buSzPts val="1300"/>
              <a:buChar char="❏"/>
            </a:pPr>
            <a:r>
              <a:rPr lang="en" sz="1300" dirty="0">
                <a:solidFill>
                  <a:srgbClr val="4A4A4A"/>
                </a:solidFill>
              </a:rPr>
              <a:t>Fully automated, so you can harness (without managing) the data.</a:t>
            </a:r>
            <a:endParaRPr sz="1300" dirty="0">
              <a:solidFill>
                <a:srgbClr val="4A4A4A"/>
              </a:solidFill>
            </a:endParaRPr>
          </a:p>
          <a:p>
            <a:pPr marL="457200" marR="0" lvl="0" indent="-311150" algn="just" rtl="0">
              <a:lnSpc>
                <a:spcPct val="150000"/>
              </a:lnSpc>
              <a:spcBef>
                <a:spcPts val="0"/>
              </a:spcBef>
              <a:spcAft>
                <a:spcPts val="0"/>
              </a:spcAft>
              <a:buClr>
                <a:srgbClr val="4A4A4A"/>
              </a:buClr>
              <a:buSzPts val="1300"/>
              <a:buChar char="❏"/>
            </a:pPr>
            <a:r>
              <a:rPr lang="en" sz="1300" dirty="0">
                <a:solidFill>
                  <a:srgbClr val="4A4A4A"/>
                </a:solidFill>
              </a:rPr>
              <a:t>Collaborate, globally and securely,</a:t>
            </a:r>
            <a:endParaRPr sz="1300" dirty="0">
              <a:solidFill>
                <a:srgbClr val="4A4A4A"/>
              </a:solidFill>
            </a:endParaRPr>
          </a:p>
          <a:p>
            <a:pPr marL="457200" marR="0" lvl="0" indent="-311150" algn="just" rtl="0">
              <a:lnSpc>
                <a:spcPct val="150000"/>
              </a:lnSpc>
              <a:spcBef>
                <a:spcPts val="0"/>
              </a:spcBef>
              <a:spcAft>
                <a:spcPts val="0"/>
              </a:spcAft>
              <a:buClr>
                <a:srgbClr val="4A4A4A"/>
              </a:buClr>
              <a:buSzPts val="1300"/>
              <a:buChar char="❏"/>
            </a:pPr>
            <a:r>
              <a:rPr lang="en" sz="1300" dirty="0">
                <a:solidFill>
                  <a:srgbClr val="4A4A4A"/>
                </a:solidFill>
              </a:rPr>
              <a:t>Optimal performance for any workload.</a:t>
            </a:r>
            <a:endParaRPr sz="1000" dirty="0">
              <a:solidFill>
                <a:srgbClr val="000000"/>
              </a:solidFill>
              <a:latin typeface="Arial"/>
              <a:ea typeface="Arial"/>
              <a:cs typeface="Arial"/>
              <a:sym typeface="Arial"/>
            </a:endParaRPr>
          </a:p>
        </p:txBody>
      </p:sp>
      <p:pic>
        <p:nvPicPr>
          <p:cNvPr id="2179" name="Google Shape;2179;p258"/>
          <p:cNvPicPr preferRelativeResize="0"/>
          <p:nvPr/>
        </p:nvPicPr>
        <p:blipFill>
          <a:blip r:embed="rId3">
            <a:alphaModFix/>
          </a:blip>
          <a:stretch>
            <a:fillRect/>
          </a:stretch>
        </p:blipFill>
        <p:spPr>
          <a:xfrm>
            <a:off x="3579375" y="2323397"/>
            <a:ext cx="4394952" cy="2450701"/>
          </a:xfrm>
          <a:prstGeom prst="rect">
            <a:avLst/>
          </a:prstGeom>
          <a:noFill/>
          <a:ln>
            <a:noFill/>
          </a:ln>
        </p:spPr>
      </p:pic>
      <p:sp>
        <p:nvSpPr>
          <p:cNvPr id="2" name="Slide Number Placeholder 3">
            <a:extLst>
              <a:ext uri="{FF2B5EF4-FFF2-40B4-BE49-F238E27FC236}">
                <a16:creationId xmlns:a16="http://schemas.microsoft.com/office/drawing/2014/main" id="{90CB0D93-FA4B-01D8-DA62-AE05165105E9}"/>
              </a:ext>
            </a:extLst>
          </p:cNvPr>
          <p:cNvSpPr txBox="1">
            <a:spLocks/>
          </p:cNvSpPr>
          <p:nvPr/>
        </p:nvSpPr>
        <p:spPr>
          <a:xfrm>
            <a:off x="8594725" y="4749800"/>
            <a:ext cx="549275" cy="39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fld id="{00000000-1234-1234-1234-123412341234}" type="slidenum">
              <a:rPr lang="en" smtClean="0">
                <a:solidFill>
                  <a:schemeClr val="tx1"/>
                </a:solidFill>
              </a:rPr>
              <a:pPr/>
              <a:t>56</a:t>
            </a:fld>
            <a:endParaRPr lang="en" dirty="0">
              <a:solidFill>
                <a:schemeClr val="tx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Building a Simple Big Data Pipeline in AWS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57</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5625070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pic>
        <p:nvPicPr>
          <p:cNvPr id="2809" name="Google Shape;2809;p254"/>
          <p:cNvPicPr preferRelativeResize="0"/>
          <p:nvPr/>
        </p:nvPicPr>
        <p:blipFill rotWithShape="1">
          <a:blip r:embed="rId3">
            <a:alphaModFix amt="37000"/>
          </a:blip>
          <a:srcRect/>
          <a:stretch/>
        </p:blipFill>
        <p:spPr>
          <a:xfrm>
            <a:off x="1369354" y="158875"/>
            <a:ext cx="5070393" cy="5143501"/>
          </a:xfrm>
          <a:prstGeom prst="rect">
            <a:avLst/>
          </a:prstGeom>
          <a:noFill/>
          <a:ln>
            <a:noFill/>
          </a:ln>
        </p:spPr>
      </p:pic>
      <p:sp>
        <p:nvSpPr>
          <p:cNvPr id="2810" name="Google Shape;2810;p254"/>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11" name="Google Shape;2811;p254"/>
          <p:cNvGrpSpPr/>
          <p:nvPr/>
        </p:nvGrpSpPr>
        <p:grpSpPr>
          <a:xfrm>
            <a:off x="4491033" y="1168875"/>
            <a:ext cx="4689326" cy="4991730"/>
            <a:chOff x="3458353" y="512656"/>
            <a:chExt cx="5769349" cy="5951747"/>
          </a:xfrm>
        </p:grpSpPr>
        <p:pic>
          <p:nvPicPr>
            <p:cNvPr id="2812" name="Google Shape;2812;p254"/>
            <p:cNvPicPr preferRelativeResize="0"/>
            <p:nvPr/>
          </p:nvPicPr>
          <p:blipFill rotWithShape="1">
            <a:blip r:embed="rId4">
              <a:alphaModFix amt="64000"/>
            </a:blip>
            <a:srcRect/>
            <a:stretch/>
          </p:blipFill>
          <p:spPr>
            <a:xfrm rot="-5400000">
              <a:off x="4778715" y="2015416"/>
              <a:ext cx="5951747" cy="2946227"/>
            </a:xfrm>
            <a:prstGeom prst="rect">
              <a:avLst/>
            </a:prstGeom>
            <a:noFill/>
            <a:ln>
              <a:noFill/>
            </a:ln>
          </p:spPr>
        </p:pic>
        <p:pic>
          <p:nvPicPr>
            <p:cNvPr id="2813" name="Google Shape;2813;p254"/>
            <p:cNvPicPr preferRelativeResize="0"/>
            <p:nvPr/>
          </p:nvPicPr>
          <p:blipFill rotWithShape="1">
            <a:blip r:embed="rId4">
              <a:alphaModFix amt="64000"/>
            </a:blip>
            <a:srcRect/>
            <a:stretch/>
          </p:blipFill>
          <p:spPr>
            <a:xfrm rot="-5400000">
              <a:off x="1955593" y="2015416"/>
              <a:ext cx="5951747" cy="2946227"/>
            </a:xfrm>
            <a:prstGeom prst="rect">
              <a:avLst/>
            </a:prstGeom>
            <a:noFill/>
            <a:ln>
              <a:noFill/>
            </a:ln>
          </p:spPr>
        </p:pic>
      </p:grpSp>
      <p:sp>
        <p:nvSpPr>
          <p:cNvPr id="2814" name="Google Shape;2814;p254"/>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254"/>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254"/>
          <p:cNvSpPr txBox="1">
            <a:spLocks noGrp="1"/>
          </p:cNvSpPr>
          <p:nvPr>
            <p:ph type="title" idx="4294967295"/>
          </p:nvPr>
        </p:nvSpPr>
        <p:spPr>
          <a:xfrm>
            <a:off x="1038750" y="2333550"/>
            <a:ext cx="7164000" cy="2555400"/>
          </a:xfrm>
          <a:prstGeom prst="rect">
            <a:avLst/>
          </a:prstGeom>
          <a:noFill/>
          <a:ln>
            <a:noFill/>
          </a:ln>
        </p:spPr>
        <p:txBody>
          <a:bodyPr spcFirstLastPara="1" wrap="square" lIns="91400" tIns="91400" rIns="91400" bIns="91400" anchor="t" anchorCtr="0">
            <a:noAutofit/>
          </a:bodyPr>
          <a:lstStyle/>
          <a:p>
            <a:pPr marL="0" lvl="0" indent="0" algn="l" rtl="0">
              <a:lnSpc>
                <a:spcPct val="83000"/>
              </a:lnSpc>
              <a:spcBef>
                <a:spcPts val="0"/>
              </a:spcBef>
              <a:spcAft>
                <a:spcPts val="0"/>
              </a:spcAft>
              <a:buSzPts val="5100"/>
              <a:buNone/>
            </a:pPr>
            <a:r>
              <a:rPr lang="en-US" sz="4500"/>
              <a:t>Thank you!</a:t>
            </a:r>
            <a:endParaRPr sz="4500"/>
          </a:p>
          <a:p>
            <a:pPr marL="0" lvl="0" indent="0" algn="l" rtl="0">
              <a:lnSpc>
                <a:spcPct val="83000"/>
              </a:lnSpc>
              <a:spcBef>
                <a:spcPts val="0"/>
              </a:spcBef>
              <a:spcAft>
                <a:spcPts val="0"/>
              </a:spcAft>
              <a:buSzPts val="5100"/>
              <a:buNone/>
            </a:pPr>
            <a:endParaRPr sz="1900"/>
          </a:p>
          <a:p>
            <a:pPr marL="0" lvl="0" indent="0" algn="l" rtl="0">
              <a:lnSpc>
                <a:spcPct val="115000"/>
              </a:lnSpc>
              <a:spcBef>
                <a:spcPts val="0"/>
              </a:spcBef>
              <a:spcAft>
                <a:spcPts val="0"/>
              </a:spcAft>
              <a:buSzPts val="5100"/>
              <a:buNone/>
            </a:pPr>
            <a:r>
              <a:rPr lang="en-US" sz="1900"/>
              <a:t>If you have additional questions, </a:t>
            </a:r>
            <a:br>
              <a:rPr lang="en-US" sz="1900"/>
            </a:br>
            <a:r>
              <a:rPr lang="en-US" sz="1900"/>
              <a:t>please reach out to me at:</a:t>
            </a:r>
            <a:endParaRPr sz="1900"/>
          </a:p>
          <a:p>
            <a:pPr marL="0" lvl="0" indent="0" algn="l" rtl="0">
              <a:lnSpc>
                <a:spcPct val="115000"/>
              </a:lnSpc>
              <a:spcBef>
                <a:spcPts val="0"/>
              </a:spcBef>
              <a:spcAft>
                <a:spcPts val="0"/>
              </a:spcAft>
              <a:buSzPts val="5100"/>
              <a:buNone/>
            </a:pPr>
            <a:r>
              <a:rPr lang="en-US" sz="1900"/>
              <a:t>erik-gross@pluralsight.com</a:t>
            </a:r>
            <a:endParaRPr sz="1900"/>
          </a:p>
        </p:txBody>
      </p:sp>
      <p:pic>
        <p:nvPicPr>
          <p:cNvPr id="2817" name="Google Shape;2817;p254"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2818" name="Google Shape;2818;p254"/>
          <p:cNvPicPr preferRelativeResize="0"/>
          <p:nvPr/>
        </p:nvPicPr>
        <p:blipFill rotWithShape="1">
          <a:blip r:embed="rId6">
            <a:alphaModFix/>
          </a:blip>
          <a:srcRect/>
          <a:stretch/>
        </p:blipFill>
        <p:spPr>
          <a:xfrm>
            <a:off x="9306200" y="4594175"/>
            <a:ext cx="1355525" cy="294675"/>
          </a:xfrm>
          <a:prstGeom prst="rect">
            <a:avLst/>
          </a:prstGeom>
          <a:noFill/>
          <a:ln>
            <a:noFill/>
          </a:ln>
        </p:spPr>
      </p:pic>
      <p:pic>
        <p:nvPicPr>
          <p:cNvPr id="2819" name="Google Shape;2819;p254"/>
          <p:cNvPicPr preferRelativeResize="0"/>
          <p:nvPr/>
        </p:nvPicPr>
        <p:blipFill rotWithShape="1">
          <a:blip r:embed="rId7">
            <a:alphaModFix/>
          </a:blip>
          <a:srcRect/>
          <a:stretch/>
        </p:blipFill>
        <p:spPr>
          <a:xfrm>
            <a:off x="6848213" y="4187750"/>
            <a:ext cx="2049536" cy="929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High-level data management lifecycle</a:t>
            </a: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Data engineering on AWS</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Big data overview in AWS</a:t>
            </a:r>
            <a:endParaRPr dirty="0"/>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dirty="0">
              <a:solidFill>
                <a:srgbClr val="404040"/>
              </a:solidFill>
              <a:latin typeface="Arial"/>
              <a:ea typeface="Arial"/>
              <a:cs typeface="Arial"/>
              <a:sym typeface="Arial"/>
            </a:endParaRPr>
          </a:p>
        </p:txBody>
      </p:sp>
      <p:sp>
        <p:nvSpPr>
          <p:cNvPr id="338" name="Google Shape;338;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BD47-2374-443F-91B4-CE5B25AE41DF}"/>
              </a:ext>
            </a:extLst>
          </p:cNvPr>
          <p:cNvSpPr>
            <a:spLocks noGrp="1"/>
          </p:cNvSpPr>
          <p:nvPr>
            <p:ph type="title"/>
          </p:nvPr>
        </p:nvSpPr>
        <p:spPr/>
        <p:txBody>
          <a:bodyPr/>
          <a:lstStyle/>
          <a:p>
            <a:r>
              <a:rPr lang="en-US" dirty="0"/>
              <a:t>Data Management Lifecycle</a:t>
            </a:r>
          </a:p>
        </p:txBody>
      </p:sp>
      <p:sp>
        <p:nvSpPr>
          <p:cNvPr id="4" name="Slide Number Placeholder 3">
            <a:extLst>
              <a:ext uri="{FF2B5EF4-FFF2-40B4-BE49-F238E27FC236}">
                <a16:creationId xmlns:a16="http://schemas.microsoft.com/office/drawing/2014/main" id="{ADDAA15E-85D8-46CB-A06C-7986EE40FA1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376733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Management – Stages</a:t>
            </a:r>
            <a:endParaRPr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a:t>
            </a:fld>
            <a:endParaRPr/>
          </a:p>
        </p:txBody>
      </p:sp>
      <p:graphicFrame>
        <p:nvGraphicFramePr>
          <p:cNvPr id="2" name="Diagram 1">
            <a:extLst>
              <a:ext uri="{FF2B5EF4-FFF2-40B4-BE49-F238E27FC236}">
                <a16:creationId xmlns:a16="http://schemas.microsoft.com/office/drawing/2014/main" id="{9481FE34-1052-4B1B-99FB-499F90A3C2AE}"/>
              </a:ext>
            </a:extLst>
          </p:cNvPr>
          <p:cNvGraphicFramePr/>
          <p:nvPr/>
        </p:nvGraphicFramePr>
        <p:xfrm>
          <a:off x="1889193" y="1269459"/>
          <a:ext cx="5365615" cy="3326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4403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Could be via message exchange or streaming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size/scope, may translate to LARGE amounts of incoming data</a:t>
            </a:r>
          </a:p>
          <a:p>
            <a:pPr marL="257175" indent="-257175">
              <a:spcBef>
                <a:spcPts val="0"/>
              </a:spcBef>
              <a:buFont typeface="Wingdings" panose="05000000000000000000" pitchFamily="2" charset="2"/>
              <a:buChar char="Ø"/>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a:t>
            </a:fld>
            <a:endParaRPr/>
          </a:p>
        </p:txBody>
      </p:sp>
      <p:graphicFrame>
        <p:nvGraphicFramePr>
          <p:cNvPr id="7" name="Diagram 6">
            <a:extLst>
              <a:ext uri="{FF2B5EF4-FFF2-40B4-BE49-F238E27FC236}">
                <a16:creationId xmlns:a16="http://schemas.microsoft.com/office/drawing/2014/main" id="{BF35680D-5FC7-46D1-9E02-B63F417DE22D}"/>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653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1873</TotalTime>
  <Words>3137</Words>
  <Application>Microsoft Office PowerPoint</Application>
  <PresentationFormat>On-screen Show (16:9)</PresentationFormat>
  <Paragraphs>450</Paragraphs>
  <Slides>58</Slides>
  <Notes>53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Roboto</vt:lpstr>
      <vt:lpstr>Montserrat</vt:lpstr>
      <vt:lpstr>Calibri</vt:lpstr>
      <vt:lpstr>Helvetica Neue</vt:lpstr>
      <vt:lpstr>Lato</vt:lpstr>
      <vt:lpstr>Fira Sans Extra Condensed</vt:lpstr>
      <vt:lpstr>Montserrat Medium</vt:lpstr>
      <vt:lpstr>Trebuchet MS</vt:lpstr>
      <vt:lpstr>Arial</vt:lpstr>
      <vt:lpstr>Wingdings</vt:lpstr>
      <vt:lpstr>Pluralsight default theme</vt:lpstr>
      <vt:lpstr> Welcome Data Engineering</vt:lpstr>
      <vt:lpstr>Prerequisites</vt:lpstr>
      <vt:lpstr>Why study this subject?</vt:lpstr>
      <vt:lpstr>My pledge to you</vt:lpstr>
      <vt:lpstr>Objectives</vt:lpstr>
      <vt:lpstr>Agenda</vt:lpstr>
      <vt:lpstr>Data Management Lifecycle</vt:lpstr>
      <vt:lpstr>Data Management – Stages</vt:lpstr>
      <vt:lpstr>Data Ingestion</vt:lpstr>
      <vt:lpstr>Data Ingestion</vt:lpstr>
      <vt:lpstr>Data Ingestion</vt:lpstr>
      <vt:lpstr>Data Ingestion – What About the Edge?</vt:lpstr>
      <vt:lpstr>Data Scrubbing &amp; Normalization</vt:lpstr>
      <vt:lpstr>Data Scrubbing &amp; Normalization</vt:lpstr>
      <vt:lpstr>Data Scrubbing &amp; Normalization</vt:lpstr>
      <vt:lpstr>Data Scrubbing &amp; Normalization – What About the Edge?</vt:lpstr>
      <vt:lpstr>Data Aggregation</vt:lpstr>
      <vt:lpstr>Data Aggregation</vt:lpstr>
      <vt:lpstr>Data Aggregation – What About the Edge?</vt:lpstr>
      <vt:lpstr>Data Analysis &amp; Intelligence Gathering</vt:lpstr>
      <vt:lpstr>Data Analysis &amp; Intelligence Gathering</vt:lpstr>
      <vt:lpstr>Data Analysis &amp; Intelligence Gathering</vt:lpstr>
      <vt:lpstr>Data Analysis &amp; Intelligence Gathering</vt:lpstr>
      <vt:lpstr>Data Lake vs. Data Warehouse</vt:lpstr>
      <vt:lpstr>OLAP vs. OLTP</vt:lpstr>
      <vt:lpstr>What is a Data Warehouse?</vt:lpstr>
      <vt:lpstr>What is a Data Lake?</vt:lpstr>
      <vt:lpstr>Data Warehouse vs. Data Lake</vt:lpstr>
      <vt:lpstr>Data Warehouse vs. Data Lake</vt:lpstr>
      <vt:lpstr>Data Warehouse vs. Data Lake</vt:lpstr>
      <vt:lpstr>Amazon S3 - Cloud Object Storage</vt:lpstr>
      <vt:lpstr>Know the terms</vt:lpstr>
      <vt:lpstr>S3 Features</vt:lpstr>
      <vt:lpstr>Serverless vs. Managed Services</vt:lpstr>
      <vt:lpstr>What is Serverless?</vt:lpstr>
      <vt:lpstr>Serverless services on AWS</vt:lpstr>
      <vt:lpstr>What are Managed Services?</vt:lpstr>
      <vt:lpstr>Serverless vs. Managed Services</vt:lpstr>
      <vt:lpstr>Big Data Overview in AWS (Ingestion)</vt:lpstr>
      <vt:lpstr>Amazon Kinesis</vt:lpstr>
      <vt:lpstr>Kafka Overview</vt:lpstr>
      <vt:lpstr>Amazon MSK</vt:lpstr>
      <vt:lpstr>Amazon MSK works</vt:lpstr>
      <vt:lpstr>Big Data Overview in AWS (Processing)</vt:lpstr>
      <vt:lpstr>Apache Spark</vt:lpstr>
      <vt:lpstr>AWS Lambda</vt:lpstr>
      <vt:lpstr>What is AWS Glue?</vt:lpstr>
      <vt:lpstr>Big Data Overview in AWS (Aggregation)</vt:lpstr>
      <vt:lpstr>DynamoDB</vt:lpstr>
      <vt:lpstr>DynamoDB</vt:lpstr>
      <vt:lpstr>DocumentDB</vt:lpstr>
      <vt:lpstr>Amazon Keyspaces</vt:lpstr>
      <vt:lpstr>Big Data Overview in AWS (Analytics)</vt:lpstr>
      <vt:lpstr>Redshift</vt:lpstr>
      <vt:lpstr>Athena</vt:lpstr>
      <vt:lpstr>Snowflake</vt:lpstr>
      <vt:lpstr>DEMO</vt:lpstr>
      <vt:lpstr>Thank you!  If you have additional questions,  please reach out to me at: erik-gross@pluralsight.com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EIC EDGE – Week 1 Software Development Methodology</dc:title>
  <dc:creator>Erik Gross</dc:creator>
  <cp:lastModifiedBy>Allen Sanders</cp:lastModifiedBy>
  <cp:revision>46</cp:revision>
  <cp:lastPrinted>2022-09-26T08:53:22Z</cp:lastPrinted>
  <dcterms:modified xsi:type="dcterms:W3CDTF">2023-01-01T17:29:41Z</dcterms:modified>
</cp:coreProperties>
</file>